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4"/>
  </p:notesMasterIdLst>
  <p:sldIdLst>
    <p:sldId id="327" r:id="rId5"/>
    <p:sldId id="321" r:id="rId6"/>
    <p:sldId id="287" r:id="rId7"/>
    <p:sldId id="328" r:id="rId8"/>
    <p:sldId id="331" r:id="rId9"/>
    <p:sldId id="333" r:id="rId10"/>
    <p:sldId id="330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297" r:id="rId22"/>
    <p:sldId id="292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2CB"/>
    <a:srgbClr val="0000FF"/>
    <a:srgbClr val="990000"/>
    <a:srgbClr val="CC0000"/>
    <a:srgbClr val="CC6600"/>
    <a:srgbClr val="996600"/>
    <a:srgbClr val="FFECAF"/>
    <a:srgbClr val="518BE1"/>
    <a:srgbClr val="B5C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553" autoAdjust="0"/>
  </p:normalViewPr>
  <p:slideViewPr>
    <p:cSldViewPr>
      <p:cViewPr>
        <p:scale>
          <a:sx n="70" d="100"/>
          <a:sy n="70" d="100"/>
        </p:scale>
        <p:origin x="-123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20/06/2018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20/06/2018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20/06/2018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0322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69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7" r:id="rId6"/>
    <p:sldLayoutId id="2147483890" r:id="rId7"/>
    <p:sldLayoutId id="2147483891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hyperlink" Target="https://www.icf.uab.cat/assets/pdf/productes/bg/es/bg311.18e.pdf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ps.gob.es/informa/notasInformativas/medicamentosUsoHumano/seguridad/2018/NI-MUH_FV_3-acido-valproico.htm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ps.gob.es/informa/notasInformativas/medicamentosUsoHumano/seguridad/2018/NI-MUH_FV_3-acido-valproico.htm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ps.gob.es/informa/notasInformativas/medicamentosUsoHumano/seguridad/2018/NI-MUH_FV_3-acido-valproico.htm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smb.osakidetza.eus/es/Comunicacion/publi/psicofarma/Paginas/default.aspx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osakidetza.euskadi.eus/contenidos/informacion/cevime_infac_2018/eu_def/adjuntos/INFAC_Vol_26_n3%20eusk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mps.gob.es/informa/notasInformativas/medicamentosUsoHumano/seguridad/2018/docs/NI-MUH_FV_3-acido-valproico.pdf" TargetMode="External"/><Relationship Id="rId2" Type="http://schemas.openxmlformats.org/officeDocument/2006/relationships/hyperlink" Target="https://www.aemps.gob.es/informa/notasInformativas/medicamentosUsoHumano/seguridad/2014/docs/NI-MUH_FV_16-valproato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chranelibrary-wiley.com/doi/10.1002/14651858.CD010224.pub2/epdf" TargetMode="External"/><Relationship Id="rId2" Type="http://schemas.openxmlformats.org/officeDocument/2006/relationships/hyperlink" Target="https://www.sciencedirect.com/science/article/pii/S0920121108001241?via%3Dihub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helancet.com/journals/laneur/article/PIIS1474-4422(18)30107-8/fulltex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acscharity.org/" TargetMode="External"/><Relationship Id="rId2" Type="http://schemas.openxmlformats.org/officeDocument/2006/relationships/hyperlink" Target="https://www.apesac.org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murciasalud.es/pagina.php?id=218559&amp;idsec=88" TargetMode="External"/><Relationship Id="rId4" Type="http://schemas.openxmlformats.org/officeDocument/2006/relationships/hyperlink" Target="https://avisav.e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ps.gob.es/informa/notasInformativas/medicamentosUsoHumano/seguridad/2014/NI-MUH_FV_16-valproato.ht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07" y="1052736"/>
            <a:ext cx="9144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4000" kern="120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b="1" dirty="0" smtClean="0"/>
              <a:t>AZIDO BALPROIKOA ETA HAURDUNALDIA:</a:t>
            </a:r>
          </a:p>
          <a:p>
            <a:r>
              <a:rPr lang="es-ES" sz="3600" b="1" dirty="0" smtClean="0"/>
              <a:t> </a:t>
            </a:r>
            <a:r>
              <a:rPr lang="es-ES" sz="3600" b="1" dirty="0" err="1" smtClean="0"/>
              <a:t>Hausnarketarako</a:t>
            </a:r>
            <a:r>
              <a:rPr lang="es-ES" sz="3600" b="1" dirty="0" smtClean="0"/>
              <a:t> </a:t>
            </a:r>
            <a:r>
              <a:rPr lang="es-ES" sz="3600" b="1" dirty="0" err="1"/>
              <a:t>arazo</a:t>
            </a:r>
            <a:r>
              <a:rPr lang="es-ES" sz="3600" b="1" dirty="0"/>
              <a:t> </a:t>
            </a:r>
            <a:r>
              <a:rPr lang="es-ES" sz="3600" b="1" dirty="0" err="1"/>
              <a:t>bat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b="1" dirty="0" smtClean="0"/>
              <a:t>26 </a:t>
            </a:r>
            <a:r>
              <a:rPr lang="es-ES" sz="3600" b="1" dirty="0" err="1" smtClean="0"/>
              <a:t>Lib</a:t>
            </a:r>
            <a:r>
              <a:rPr lang="es-ES" sz="3600" b="1" dirty="0" smtClean="0"/>
              <a:t>, 3 </a:t>
            </a:r>
            <a:r>
              <a:rPr lang="es-ES" sz="3600" b="1" dirty="0" err="1" smtClean="0"/>
              <a:t>Zk</a:t>
            </a:r>
            <a:r>
              <a:rPr lang="es-ES" sz="3600" b="1" dirty="0" smtClean="0"/>
              <a:t> 2018</a:t>
            </a:r>
            <a:br>
              <a:rPr lang="es-ES" sz="3600" b="1" dirty="0" smtClean="0"/>
            </a:br>
            <a:endParaRPr lang="es-ES" sz="3600" dirty="0" smtClean="0"/>
          </a:p>
        </p:txBody>
      </p:sp>
      <p:sp>
        <p:nvSpPr>
          <p:cNvPr id="2" name="TestuKoadroa 1"/>
          <p:cNvSpPr txBox="1"/>
          <p:nvPr/>
        </p:nvSpPr>
        <p:spPr>
          <a:xfrm>
            <a:off x="219937" y="4293096"/>
            <a:ext cx="8568952" cy="646331"/>
          </a:xfrm>
          <a:prstGeom prst="rect">
            <a:avLst/>
          </a:prstGeom>
          <a:noFill/>
          <a:ln w="9525">
            <a:solidFill>
              <a:srgbClr val="3D92CB"/>
            </a:solidFill>
          </a:ln>
        </p:spPr>
        <p:txBody>
          <a:bodyPr wrap="square" rtlCol="0">
            <a:spAutoFit/>
          </a:bodyPr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solidFill>
                  <a:srgbClr val="3D92CB"/>
                </a:solidFill>
                <a:latin typeface="Arial Unicode MS" pitchFamily="34" charset="-128"/>
              </a:rPr>
              <a:t>Buletin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 </a:t>
            </a:r>
            <a:r>
              <a:rPr lang="es-ES" sz="1800" dirty="0" err="1">
                <a:solidFill>
                  <a:srgbClr val="3D92CB"/>
                </a:solidFill>
                <a:latin typeface="Arial Unicode MS" pitchFamily="34" charset="-128"/>
              </a:rPr>
              <a:t>hau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 </a:t>
            </a:r>
            <a:r>
              <a:rPr lang="es-ES" sz="1800" dirty="0" err="1">
                <a:solidFill>
                  <a:srgbClr val="3D92CB"/>
                </a:solidFill>
                <a:latin typeface="Arial Unicode MS" pitchFamily="34" charset="-128"/>
              </a:rPr>
              <a:t>Nafarroako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 </a:t>
            </a:r>
            <a:r>
              <a:rPr lang="es-ES" sz="1800" dirty="0" err="1">
                <a:solidFill>
                  <a:srgbClr val="3D92CB"/>
                </a:solidFill>
                <a:latin typeface="Arial Unicode MS" pitchFamily="34" charset="-128"/>
              </a:rPr>
              <a:t>Informazio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 </a:t>
            </a:r>
            <a:r>
              <a:rPr lang="es-ES" sz="1800" dirty="0" err="1">
                <a:solidFill>
                  <a:srgbClr val="3D92CB"/>
                </a:solidFill>
                <a:latin typeface="Arial Unicode MS" pitchFamily="34" charset="-128"/>
              </a:rPr>
              <a:t>Terapeutikoaren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 </a:t>
            </a:r>
            <a:r>
              <a:rPr lang="es-ES" sz="1800" dirty="0" err="1">
                <a:solidFill>
                  <a:srgbClr val="3D92CB"/>
                </a:solidFill>
                <a:latin typeface="Arial Unicode MS" pitchFamily="34" charset="-128"/>
              </a:rPr>
              <a:t>Buletinarekin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 (</a:t>
            </a:r>
            <a:r>
              <a:rPr lang="es-ES" sz="1800" dirty="0" err="1">
                <a:solidFill>
                  <a:srgbClr val="3D92CB"/>
                </a:solidFill>
                <a:latin typeface="Arial Unicode MS" pitchFamily="34" charset="-128"/>
              </a:rPr>
              <a:t>BITn</a:t>
            </a:r>
            <a:r>
              <a:rPr lang="es-ES" sz="1800" dirty="0" smtClean="0">
                <a:solidFill>
                  <a:srgbClr val="3D92CB"/>
                </a:solidFill>
                <a:latin typeface="Arial Unicode MS" pitchFamily="34" charset="-128"/>
              </a:rPr>
              <a:t>) batera </a:t>
            </a:r>
            <a:r>
              <a:rPr lang="es-ES" sz="1800" dirty="0" err="1">
                <a:solidFill>
                  <a:srgbClr val="3D92CB"/>
                </a:solidFill>
                <a:latin typeface="Arial Unicode MS" pitchFamily="34" charset="-128"/>
              </a:rPr>
              <a:t>prestatu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 </a:t>
            </a:r>
            <a:r>
              <a:rPr lang="es-ES" sz="1800" dirty="0" smtClean="0">
                <a:solidFill>
                  <a:srgbClr val="3D92CB"/>
                </a:solidFill>
                <a:latin typeface="Arial Unicode MS" pitchFamily="34" charset="-128"/>
              </a:rPr>
              <a:t>da eta </a:t>
            </a:r>
            <a:r>
              <a:rPr lang="es-ES" sz="1800" dirty="0" err="1">
                <a:latin typeface="Arial Unicode MS" pitchFamily="34" charset="-128"/>
                <a:hlinkClick r:id="rId5"/>
              </a:rPr>
              <a:t>Butlletí</a:t>
            </a:r>
            <a:r>
              <a:rPr lang="es-ES" sz="1800" dirty="0">
                <a:latin typeface="Arial Unicode MS" pitchFamily="34" charset="-128"/>
                <a:hlinkClick r:id="rId5"/>
              </a:rPr>
              <a:t> </a:t>
            </a:r>
            <a:r>
              <a:rPr lang="es-ES" sz="1800" dirty="0" err="1">
                <a:latin typeface="Arial Unicode MS" pitchFamily="34" charset="-128"/>
                <a:hlinkClick r:id="rId5"/>
              </a:rPr>
              <a:t>Groc</a:t>
            </a:r>
            <a:r>
              <a:rPr lang="es-ES" sz="1800" dirty="0">
                <a:latin typeface="Arial Unicode MS" pitchFamily="34" charset="-128"/>
                <a:hlinkClick r:id="rId5"/>
              </a:rPr>
              <a:t> 2018;31(1</a:t>
            </a:r>
            <a:r>
              <a:rPr lang="es-ES" sz="1800" dirty="0" smtClean="0">
                <a:latin typeface="Arial Unicode MS" pitchFamily="34" charset="-128"/>
                <a:hlinkClick r:id="rId5"/>
              </a:rPr>
              <a:t>)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smtClean="0">
                <a:solidFill>
                  <a:srgbClr val="3D92CB"/>
                </a:solidFill>
                <a:latin typeface="Arial Unicode MS" pitchFamily="34" charset="-128"/>
              </a:rPr>
              <a:t>izan </a:t>
            </a:r>
            <a:r>
              <a:rPr lang="es-ES" sz="1800" dirty="0">
                <a:solidFill>
                  <a:srgbClr val="3D92CB"/>
                </a:solidFill>
                <a:latin typeface="Arial Unicode MS" pitchFamily="34" charset="-128"/>
              </a:rPr>
              <a:t>du </a:t>
            </a:r>
            <a:r>
              <a:rPr lang="es-ES" sz="1800" dirty="0" err="1" smtClean="0">
                <a:solidFill>
                  <a:srgbClr val="3D92CB"/>
                </a:solidFill>
                <a:latin typeface="Arial Unicode MS" pitchFamily="34" charset="-128"/>
              </a:rPr>
              <a:t>oinarritzat</a:t>
            </a:r>
            <a:endParaRPr lang="es-ES" sz="1800" dirty="0">
              <a:latin typeface="Arial Unicode MS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55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 smtClean="0"/>
              <a:t>Zer</a:t>
            </a:r>
            <a:r>
              <a:rPr lang="es-ES" sz="2400" dirty="0" smtClean="0"/>
              <a:t> </a:t>
            </a:r>
            <a:r>
              <a:rPr lang="es-ES" sz="2400" dirty="0" err="1"/>
              <a:t>ekimen</a:t>
            </a:r>
            <a:r>
              <a:rPr lang="es-ES" sz="2400" dirty="0"/>
              <a:t> </a:t>
            </a:r>
            <a:r>
              <a:rPr lang="es-ES" sz="2400" dirty="0" err="1"/>
              <a:t>jarri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  <a:r>
              <a:rPr lang="es-ES" sz="2400" dirty="0" err="1"/>
              <a:t>martxan</a:t>
            </a:r>
            <a:r>
              <a:rPr lang="es-ES" sz="2400" dirty="0"/>
              <a:t> </a:t>
            </a:r>
            <a:r>
              <a:rPr lang="es-ES" sz="2400" dirty="0" err="1"/>
              <a:t>balproikoak</a:t>
            </a:r>
            <a:r>
              <a:rPr lang="es-ES" sz="2400" dirty="0"/>
              <a:t> </a:t>
            </a:r>
            <a:r>
              <a:rPr lang="es-ES" sz="2400" dirty="0" err="1"/>
              <a:t>haurdun</a:t>
            </a:r>
            <a:r>
              <a:rPr lang="es-ES" sz="2400" dirty="0"/>
              <a:t> </a:t>
            </a:r>
            <a:r>
              <a:rPr lang="es-ES" sz="2400" dirty="0" err="1"/>
              <a:t>dauden</a:t>
            </a:r>
            <a:r>
              <a:rPr lang="es-ES" sz="2400" dirty="0"/>
              <a:t> </a:t>
            </a:r>
            <a:r>
              <a:rPr lang="es-ES" sz="2400" dirty="0" err="1"/>
              <a:t>emakumeengan</a:t>
            </a:r>
            <a:r>
              <a:rPr lang="es-ES" sz="2400" dirty="0"/>
              <a:t> </a:t>
            </a:r>
            <a:r>
              <a:rPr lang="es-ES" sz="2400" dirty="0" err="1"/>
              <a:t>duen</a:t>
            </a:r>
            <a:r>
              <a:rPr lang="es-ES" sz="2400" dirty="0"/>
              <a:t> </a:t>
            </a:r>
            <a:r>
              <a:rPr lang="es-ES" sz="2400" dirty="0" err="1"/>
              <a:t>eragina</a:t>
            </a:r>
            <a:r>
              <a:rPr lang="es-ES" sz="2400" dirty="0"/>
              <a:t> </a:t>
            </a:r>
            <a:r>
              <a:rPr lang="es-ES" sz="2400" dirty="0" err="1"/>
              <a:t>arintzeko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233444"/>
            <a:ext cx="8208912" cy="442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Frantzian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APESAC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elkartearen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presioaren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ondorioz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2017ko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martxotik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ontzi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guztiek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oharpen-piktograma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daramate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emakumeentzat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zer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ohartarazteko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just"/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Erresuma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Batuan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Britainia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Handiko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Medikamentuen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Agentziak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(MHRA)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balproatoarekin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zeuden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guztiek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haurdunaldian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zituzten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ezagutzen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zituztela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bermatzeko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zituen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baina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ziren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izan oso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arrakastatsuak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balproikoarekin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zeuden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bost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emakumetik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batek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ezagutzen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(2016) eta %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28ak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gaineko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informaziorik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jaso (2017).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APESACaren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presioaren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ondorioz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PRACak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botika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baten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segurtasun-arazoen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inguruan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entzunaldi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publikoa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2017an,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lehen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aldiz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historian.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PRACak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aintzakotzat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beharrezkoa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zela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murrizketak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areagotzea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nn-NO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eta </a:t>
            </a:r>
            <a:r>
              <a:rPr lang="nn-NO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haurdunaldietarako prebentzio-plan bat </a:t>
            </a:r>
            <a:r>
              <a:rPr lang="nn-NO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sartzea.</a:t>
            </a:r>
            <a:r>
              <a:rPr lang="nn-NO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AEMPSaren 2018ko otsaileko </a:t>
            </a:r>
            <a:r>
              <a:rPr lang="nn-NO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segurtasun-oharrak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</a:t>
            </a:r>
            <a:r>
              <a:rPr lang="nn-NO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nn-NO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hartutako neurriak biltzen </a:t>
            </a:r>
            <a:r>
              <a:rPr lang="nn-NO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73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Zer</a:t>
            </a:r>
            <a:r>
              <a:rPr lang="es-ES" sz="2400" dirty="0"/>
              <a:t> </a:t>
            </a:r>
            <a:r>
              <a:rPr lang="es-ES" sz="2400" dirty="0" err="1"/>
              <a:t>ekimen</a:t>
            </a:r>
            <a:r>
              <a:rPr lang="es-ES" sz="2400" dirty="0"/>
              <a:t> </a:t>
            </a:r>
            <a:r>
              <a:rPr lang="es-ES" sz="2400" dirty="0" err="1"/>
              <a:t>jarri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  <a:r>
              <a:rPr lang="es-ES" sz="2400" dirty="0" err="1"/>
              <a:t>martxan</a:t>
            </a:r>
            <a:r>
              <a:rPr lang="es-ES" sz="2400" dirty="0"/>
              <a:t> </a:t>
            </a:r>
            <a:r>
              <a:rPr lang="es-ES" sz="2400" dirty="0" err="1"/>
              <a:t>balproikoak</a:t>
            </a:r>
            <a:r>
              <a:rPr lang="es-ES" sz="2400" dirty="0"/>
              <a:t> </a:t>
            </a:r>
            <a:r>
              <a:rPr lang="es-ES" sz="2400" dirty="0" err="1"/>
              <a:t>haurdun</a:t>
            </a:r>
            <a:r>
              <a:rPr lang="es-ES" sz="2400" dirty="0"/>
              <a:t> </a:t>
            </a:r>
            <a:r>
              <a:rPr lang="es-ES" sz="2400" dirty="0" err="1"/>
              <a:t>dauden</a:t>
            </a:r>
            <a:r>
              <a:rPr lang="es-ES" sz="2400" dirty="0"/>
              <a:t> </a:t>
            </a:r>
            <a:r>
              <a:rPr lang="es-ES" sz="2400" dirty="0" err="1"/>
              <a:t>emakumeengan</a:t>
            </a:r>
            <a:r>
              <a:rPr lang="es-ES" sz="2400" dirty="0"/>
              <a:t> </a:t>
            </a:r>
            <a:r>
              <a:rPr lang="es-ES" sz="2400" dirty="0" err="1"/>
              <a:t>duen</a:t>
            </a:r>
            <a:r>
              <a:rPr lang="es-ES" sz="2400" dirty="0"/>
              <a:t> </a:t>
            </a:r>
            <a:r>
              <a:rPr lang="es-ES" sz="2400" dirty="0" err="1"/>
              <a:t>eragina</a:t>
            </a:r>
            <a:r>
              <a:rPr lang="es-ES" sz="2400" dirty="0"/>
              <a:t> </a:t>
            </a:r>
            <a:r>
              <a:rPr lang="es-ES" sz="2400" dirty="0" err="1"/>
              <a:t>arintzeko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7234" y="1196752"/>
            <a:ext cx="820891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AEMPSaren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2018ko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otsailaren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segurtasun-oharraren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gomendioak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:  </a:t>
            </a: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/>
            </a:pPr>
            <a:endParaRPr lang="es-ES" sz="1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/>
            </a:pP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Nesken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geratzeko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adinean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EZ da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balproikorik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salbu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beste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aukera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terapeutikorik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ezin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bada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800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haurdunaldiak</a:t>
            </a:r>
            <a:r>
              <a:rPr lang="es-ES" sz="18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prebenitzeko-planaren</a:t>
            </a:r>
            <a:r>
              <a:rPr lang="es-ES" sz="18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baldintzak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betetzen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badira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Haurdunaldi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-testa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egitea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hasi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aurretik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iraun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bitartean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aldizka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Metodo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antikontzeptiboak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zehar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behintzat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urtero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berrikustea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Bisita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horretan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ezagutzen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dituela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egiaztatzeko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urteroko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formulario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sinatuko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du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gaixoak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bermatzeko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gaineko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egokia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jaso duela.</a:t>
            </a:r>
          </a:p>
          <a:p>
            <a:pPr lvl="1"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Haurdunaldi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planifikatuz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gero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medikuarekin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kontsultatu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beste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aukera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terapeutiko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batzuk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balioetsi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egonez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gero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medikuari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berehala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kontsultatu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endParaRPr lang="es-ES" sz="1800" dirty="0"/>
          </a:p>
          <a:p>
            <a:endParaRPr lang="es-ES" sz="1800" dirty="0" smtClean="0"/>
          </a:p>
          <a:p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11187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Zer</a:t>
            </a:r>
            <a:r>
              <a:rPr lang="es-ES" sz="2400" dirty="0"/>
              <a:t> </a:t>
            </a:r>
            <a:r>
              <a:rPr lang="es-ES" sz="2400" dirty="0" err="1"/>
              <a:t>ekimen</a:t>
            </a:r>
            <a:r>
              <a:rPr lang="es-ES" sz="2400" dirty="0"/>
              <a:t> </a:t>
            </a:r>
            <a:r>
              <a:rPr lang="es-ES" sz="2400" dirty="0" err="1"/>
              <a:t>jarri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  <a:r>
              <a:rPr lang="es-ES" sz="2400" dirty="0" err="1"/>
              <a:t>martxan</a:t>
            </a:r>
            <a:r>
              <a:rPr lang="es-ES" sz="2400" dirty="0"/>
              <a:t> </a:t>
            </a:r>
            <a:r>
              <a:rPr lang="es-ES" sz="2400" dirty="0" err="1"/>
              <a:t>balproikoak</a:t>
            </a:r>
            <a:r>
              <a:rPr lang="es-ES" sz="2400" dirty="0"/>
              <a:t> </a:t>
            </a:r>
            <a:r>
              <a:rPr lang="es-ES" sz="2400" dirty="0" err="1"/>
              <a:t>haurdun</a:t>
            </a:r>
            <a:r>
              <a:rPr lang="es-ES" sz="2400" dirty="0"/>
              <a:t> </a:t>
            </a:r>
            <a:r>
              <a:rPr lang="es-ES" sz="2400" dirty="0" err="1"/>
              <a:t>dauden</a:t>
            </a:r>
            <a:r>
              <a:rPr lang="es-ES" sz="2400" dirty="0"/>
              <a:t> </a:t>
            </a:r>
            <a:r>
              <a:rPr lang="es-ES" sz="2400" dirty="0" err="1"/>
              <a:t>emakumeengan</a:t>
            </a:r>
            <a:r>
              <a:rPr lang="es-ES" sz="2400" dirty="0"/>
              <a:t> </a:t>
            </a:r>
            <a:r>
              <a:rPr lang="es-ES" sz="2400" dirty="0" err="1"/>
              <a:t>duen</a:t>
            </a:r>
            <a:r>
              <a:rPr lang="es-ES" sz="2400" dirty="0"/>
              <a:t> </a:t>
            </a:r>
            <a:r>
              <a:rPr lang="es-ES" sz="2400" dirty="0" err="1"/>
              <a:t>eragina</a:t>
            </a:r>
            <a:r>
              <a:rPr lang="es-ES" sz="2400" dirty="0"/>
              <a:t> </a:t>
            </a:r>
            <a:r>
              <a:rPr lang="es-ES" sz="2400" dirty="0" err="1"/>
              <a:t>arintzeko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6" y="1484784"/>
            <a:ext cx="834356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AEMPSaren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2018ko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otsailaren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segurtasun-oharraren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gomendioak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: </a:t>
            </a: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 startAt="2"/>
            </a:pPr>
            <a:endParaRPr lang="es-ES" sz="1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 startAt="2"/>
            </a:pP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Nahasmendu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bipolarra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EZ da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balproikorik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 startAt="2"/>
            </a:pPr>
            <a:endParaRPr lang="es-ES" sz="1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+mj-lt"/>
              <a:buAutoNum type="arabicPeriod" startAt="2"/>
            </a:pP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epilektikoen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beste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aukera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terapeutikorik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dagoenean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erabiliko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da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SOIL-SOILIK.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Bestalde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laborategiari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atzera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begirako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behaketa-azterketa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egiteko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eskatu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dio,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aztertzeko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zer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lotura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dagoen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eraginpean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egon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gizonen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haien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oinordekoek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malformazioak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garapen-asaldurak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autismoa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barne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jasateko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artean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6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it-IT" sz="2400" dirty="0"/>
              <a:t>Nola gertatu da hori informazioa aspaldidanik eskuragai bazegoen?</a:t>
            </a:r>
            <a:endParaRPr lang="es-E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196752"/>
            <a:ext cx="820891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Milaka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arrazoi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jatorri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askotakoak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Laborategiak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ebaluazio-agentziek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aspaldidanik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zekiten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azido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zer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ondorio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zituen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baina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nahikorik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urte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askoren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ondoren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aldatu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zituzten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fitxa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teknikoak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erabilera-orriak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eta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zeuden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2014ra arte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zitzaien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aholkatu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Farmakozaintza-sistemek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jaio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aurreko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eraginaren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erregistroek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argitalpen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anitzek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emandako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batera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landu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Osasun-sistemek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dituzte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neurri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eraginkorrak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ezarri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profesionalek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efektuak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ezagut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ditzaten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ugalkorrean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arrazoituta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dagoenean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kontrazepzioa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denean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baino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dezaten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erabili</a:t>
            </a:r>
            <a:endParaRPr lang="es-E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Profesionalen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arteko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koordinazio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ondorioz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agindutako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tratamenduei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zaie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jarraipenik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erantzukizunak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desagertu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dira</a:t>
            </a:r>
            <a:endParaRPr lang="es-E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Botikei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buruz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informatzen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dugunok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hala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nola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INFACaren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Idazketa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Batzorde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honek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dugu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efektu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horien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tamaina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ikusten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jakin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diegu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gure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irakurleei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garaiz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ohartarazi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2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Zer</a:t>
            </a:r>
            <a:r>
              <a:rPr lang="es-ES" sz="2400" dirty="0"/>
              <a:t> </a:t>
            </a:r>
            <a:r>
              <a:rPr lang="es-ES" sz="2400" dirty="0" err="1"/>
              <a:t>egin</a:t>
            </a:r>
            <a:r>
              <a:rPr lang="es-ES" sz="2400" dirty="0"/>
              <a:t> </a:t>
            </a:r>
            <a:r>
              <a:rPr lang="es-ES" sz="2400" dirty="0" err="1"/>
              <a:t>dezakegu</a:t>
            </a:r>
            <a:r>
              <a:rPr lang="es-ES" sz="2400" dirty="0"/>
              <a:t> </a:t>
            </a:r>
            <a:r>
              <a:rPr lang="es-ES" sz="2400" dirty="0" err="1"/>
              <a:t>balproikoak</a:t>
            </a:r>
            <a:r>
              <a:rPr lang="es-ES" sz="2400" dirty="0"/>
              <a:t> </a:t>
            </a:r>
            <a:r>
              <a:rPr lang="es-ES" sz="2400" dirty="0" err="1"/>
              <a:t>haur</a:t>
            </a:r>
            <a:r>
              <a:rPr lang="es-ES" sz="2400" dirty="0"/>
              <a:t> </a:t>
            </a:r>
            <a:r>
              <a:rPr lang="es-ES" sz="2400" dirty="0" err="1"/>
              <a:t>gehiagori</a:t>
            </a:r>
            <a:r>
              <a:rPr lang="es-ES" sz="2400" dirty="0"/>
              <a:t> </a:t>
            </a:r>
            <a:r>
              <a:rPr lang="es-ES" sz="2400" dirty="0" err="1"/>
              <a:t>kalterik</a:t>
            </a:r>
            <a:r>
              <a:rPr lang="es-ES" sz="2400" dirty="0"/>
              <a:t> </a:t>
            </a:r>
            <a:r>
              <a:rPr lang="es-ES" sz="2400" dirty="0" err="1"/>
              <a:t>egin</a:t>
            </a:r>
            <a:r>
              <a:rPr lang="es-ES" sz="2400" dirty="0"/>
              <a:t> </a:t>
            </a:r>
            <a:r>
              <a:rPr lang="es-ES" sz="2400" dirty="0" err="1"/>
              <a:t>ez</a:t>
            </a:r>
            <a:r>
              <a:rPr lang="es-ES" sz="2400" dirty="0"/>
              <a:t> </a:t>
            </a:r>
            <a:r>
              <a:rPr lang="es-ES" sz="2400" dirty="0" err="1"/>
              <a:t>diezaion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196752"/>
            <a:ext cx="834356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Gomendagarria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litzateke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AEMPSari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eskatzea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botikaren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kutxan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oharpen-piktograma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jartzea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kontrol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berezia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botiken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zerrendan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sartzea</a:t>
            </a:r>
            <a:endParaRPr lang="es-ES" sz="15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endParaRPr lang="es-ES" sz="105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5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OSASUN SAILA-OSAKIDETZA: </a:t>
            </a:r>
            <a:endParaRPr lang="es-ES" sz="15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Balproikoarekin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ugalkorreko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emakumeekin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aritzen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profesionalei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ematea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berriro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azter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dezaten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beharrezkoa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den,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bereziki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nahasmendu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bipolarra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eta, hala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badagokio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neurri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antikontzeptiboen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erabilera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berma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dezaten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just"/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preskribitzen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denean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hasieran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aldaketak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berritzen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denean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oharrak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jasotzea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Presbide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ugalkorrean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murrizketei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buruzko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emateko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botika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agintzean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haurdunaldiak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prebenitzeko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-plana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betetzea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ahalbidetuko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laguntzak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ematea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s-ES" sz="15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Mailen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arteko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koordinazioa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sustatu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neurologoak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psikiatrak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familia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medikuak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erizainak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ginekologoak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emaginak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pediatrak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farmazia-bulegoak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gaixo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horiei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jarraipena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egiteko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just"/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Hartutako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neurrien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ezarpena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baloratzea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Kontratu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-Programan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sartuz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Osakidetzaren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Osasun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Mentaleko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Sareek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egiten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bezala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5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1019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Zer</a:t>
            </a:r>
            <a:r>
              <a:rPr lang="es-ES" sz="2400" dirty="0"/>
              <a:t> </a:t>
            </a:r>
            <a:r>
              <a:rPr lang="es-ES" sz="2400" dirty="0" err="1"/>
              <a:t>egin</a:t>
            </a:r>
            <a:r>
              <a:rPr lang="es-ES" sz="2400" dirty="0"/>
              <a:t> </a:t>
            </a:r>
            <a:r>
              <a:rPr lang="es-ES" sz="2400" dirty="0" err="1"/>
              <a:t>dezakegu</a:t>
            </a:r>
            <a:r>
              <a:rPr lang="es-ES" sz="2400" dirty="0"/>
              <a:t> </a:t>
            </a:r>
            <a:r>
              <a:rPr lang="es-ES" sz="2400" dirty="0" err="1"/>
              <a:t>balproikoak</a:t>
            </a:r>
            <a:r>
              <a:rPr lang="es-ES" sz="2400" dirty="0"/>
              <a:t> </a:t>
            </a:r>
            <a:r>
              <a:rPr lang="es-ES" sz="2400" dirty="0" err="1"/>
              <a:t>haur</a:t>
            </a:r>
            <a:r>
              <a:rPr lang="es-ES" sz="2400" dirty="0"/>
              <a:t> </a:t>
            </a:r>
            <a:r>
              <a:rPr lang="es-ES" sz="2400" dirty="0" err="1"/>
              <a:t>gehiagori</a:t>
            </a:r>
            <a:r>
              <a:rPr lang="es-ES" sz="2400" dirty="0"/>
              <a:t> </a:t>
            </a:r>
            <a:r>
              <a:rPr lang="es-ES" sz="2400" dirty="0" err="1"/>
              <a:t>kalterik</a:t>
            </a:r>
            <a:r>
              <a:rPr lang="es-ES" sz="2400" dirty="0"/>
              <a:t> </a:t>
            </a:r>
            <a:r>
              <a:rPr lang="es-ES" sz="2400" dirty="0" err="1"/>
              <a:t>egin</a:t>
            </a:r>
            <a:r>
              <a:rPr lang="es-ES" sz="2400" dirty="0"/>
              <a:t> </a:t>
            </a:r>
            <a:r>
              <a:rPr lang="es-ES" sz="2400" dirty="0" err="1"/>
              <a:t>ez</a:t>
            </a:r>
            <a:r>
              <a:rPr lang="es-ES" sz="2400" dirty="0"/>
              <a:t> </a:t>
            </a:r>
            <a:r>
              <a:rPr lang="es-ES" sz="2400" dirty="0" err="1"/>
              <a:t>diezaion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384999"/>
            <a:ext cx="82089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6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PROFESIONALAK:</a:t>
            </a:r>
          </a:p>
          <a:p>
            <a:pPr marL="0" indent="0" algn="just">
              <a:buNone/>
            </a:pPr>
            <a:endParaRPr lang="es-ES" sz="16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AEMPSaren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gomendioei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jarraitzea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handiz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aritzea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ugalkorreko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balproikoarekin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jartzean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luzatzean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Emakumeari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egokia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ematea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ziurtatzea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badakiela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haurdunaldian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hartzeak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zer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ondorio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eduki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ditzakeen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Balproikoarekin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emakumeek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metodo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antikontzeptibo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dutela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bermatzea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just"/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Berriro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aztertzea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tratamenduarekin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jarraitu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den,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asaldura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bipolarra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gaixoen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bereziki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40008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Osakidetzaren</a:t>
            </a:r>
            <a:r>
              <a:rPr lang="es-ES" sz="2400" dirty="0"/>
              <a:t> </a:t>
            </a:r>
            <a:r>
              <a:rPr lang="es-ES" sz="2400" dirty="0" err="1"/>
              <a:t>Osasun</a:t>
            </a:r>
            <a:r>
              <a:rPr lang="es-ES" sz="2400" dirty="0"/>
              <a:t> </a:t>
            </a:r>
            <a:r>
              <a:rPr lang="es-ES" sz="2400" dirty="0" err="1"/>
              <a:t>Mentaleko</a:t>
            </a:r>
            <a:r>
              <a:rPr lang="es-ES" sz="2400" dirty="0"/>
              <a:t> </a:t>
            </a:r>
            <a:r>
              <a:rPr lang="es-ES" sz="2400" dirty="0" err="1"/>
              <a:t>Sareak</a:t>
            </a:r>
            <a:r>
              <a:rPr lang="es-ES" sz="2400" dirty="0"/>
              <a:t>, </a:t>
            </a:r>
            <a:r>
              <a:rPr lang="es-ES" sz="2400" dirty="0" err="1"/>
              <a:t>garrantzitsuena</a:t>
            </a:r>
            <a:r>
              <a:rPr lang="es-ES" sz="2400" dirty="0"/>
              <a:t> </a:t>
            </a:r>
            <a:r>
              <a:rPr lang="es-ES" sz="2400" dirty="0" err="1"/>
              <a:t>azpimarratzen</a:t>
            </a:r>
            <a:endParaRPr lang="es-E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124744"/>
            <a:ext cx="820891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2014an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AEMPSaren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segurtasun-oharra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argitaratu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zenetik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Osakidetzaren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Osasun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Mentaleko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Sareek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urte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baino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gehiago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daramatzate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profesionalei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arazo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honen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gainean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ohartaraziz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pertsonalizatua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emanez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Bizkaiko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Osasun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Mentaleko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Sareak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argitaratutako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Psicofarmakologia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Buletinaren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bitartez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5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endParaRPr lang="es-ES" sz="15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2014an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balproikoarekin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egokia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eskaintzeko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prozedura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jarri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zuten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abian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Sanofik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AEMPSaren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baimenarekin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diseinatu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baimen-agiri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informatua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barne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hartzen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du.</a:t>
            </a:r>
            <a:endParaRPr lang="es-ES" sz="15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endParaRPr lang="es-ES" sz="15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Osasun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Mentaleko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Sareen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Kontratu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-Programan,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adin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ugalkorrean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erabiltzeari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buruzko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adierazle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horri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lotutako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gomendioak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5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endParaRPr lang="es-ES" sz="15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Ekimen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Erresuma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Batuko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Osasun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Zerbitzuak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2015ean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jarritakoaren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antzekoa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da.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Zoritxarrez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haurdun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ugalkorrean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zeuden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errezetatzen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jarraitu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zitzaien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Horregatik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tartean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gauden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eragile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guztiok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handiagoa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izango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neurriak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ezarri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behar</a:t>
            </a:r>
            <a:r>
              <a:rPr lang="es-ES" sz="15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5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ditugu</a:t>
            </a:r>
            <a:r>
              <a:rPr lang="es-ES" sz="15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5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7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Osakidetzaren</a:t>
            </a:r>
            <a:r>
              <a:rPr lang="es-ES" sz="2400" dirty="0"/>
              <a:t> </a:t>
            </a:r>
            <a:r>
              <a:rPr lang="es-ES" sz="2400" dirty="0" err="1"/>
              <a:t>Osasun</a:t>
            </a:r>
            <a:r>
              <a:rPr lang="es-ES" sz="2400" dirty="0"/>
              <a:t> </a:t>
            </a:r>
            <a:r>
              <a:rPr lang="es-ES" sz="2400" dirty="0" err="1"/>
              <a:t>Mentaleko</a:t>
            </a:r>
            <a:r>
              <a:rPr lang="es-ES" sz="2400" dirty="0"/>
              <a:t> </a:t>
            </a:r>
            <a:r>
              <a:rPr lang="es-ES" sz="2400" dirty="0" err="1"/>
              <a:t>Sareak</a:t>
            </a:r>
            <a:r>
              <a:rPr lang="es-ES" sz="2400" dirty="0"/>
              <a:t>, </a:t>
            </a:r>
            <a:r>
              <a:rPr lang="es-ES" sz="2400" dirty="0" err="1"/>
              <a:t>garrantzitsuena</a:t>
            </a:r>
            <a:r>
              <a:rPr lang="es-ES" sz="2400" dirty="0"/>
              <a:t> </a:t>
            </a:r>
            <a:r>
              <a:rPr lang="es-ES" sz="2400" dirty="0" err="1"/>
              <a:t>azpimarratzen</a:t>
            </a:r>
            <a:endParaRPr lang="es-E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4897" y="1340768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Osabide Global &gt; </a:t>
            </a:r>
            <a:r>
              <a:rPr lang="pt-BR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Psikiatriako</a:t>
            </a:r>
            <a:r>
              <a:rPr lang="pt-BR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baimen</a:t>
            </a:r>
            <a:r>
              <a:rPr lang="pt-BR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informatuak</a:t>
            </a:r>
            <a:r>
              <a:rPr lang="es-E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4" y="1772816"/>
            <a:ext cx="421301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80" y="1980888"/>
            <a:ext cx="4221891" cy="3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kuin-gezia 1"/>
          <p:cNvSpPr/>
          <p:nvPr/>
        </p:nvSpPr>
        <p:spPr>
          <a:xfrm>
            <a:off x="4211960" y="2996952"/>
            <a:ext cx="386620" cy="200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8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42790" y="1628800"/>
            <a:ext cx="796165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err="1" smtClean="0">
                <a:latin typeface="Arial Unicode MS" pitchFamily="34" charset="-128"/>
              </a:rPr>
              <a:t>Europan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mila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dozenaka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inguru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daitezke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balproikoak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eragindako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sortzetiko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malformazio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somatikoekin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>
                <a:latin typeface="Arial Unicode MS" pitchFamily="34" charset="-128"/>
              </a:rPr>
              <a:t>eta </a:t>
            </a:r>
            <a:r>
              <a:rPr lang="es-ES" sz="2000" dirty="0" err="1">
                <a:latin typeface="Arial Unicode MS" pitchFamily="34" charset="-128"/>
              </a:rPr>
              <a:t>garapen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kognitibo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motorreko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arazoekin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err="1">
                <a:latin typeface="Arial Unicode MS" pitchFamily="34" charset="-128"/>
              </a:rPr>
              <a:t>Orain</a:t>
            </a:r>
            <a:r>
              <a:rPr lang="es-ES" sz="2000" dirty="0">
                <a:latin typeface="Arial Unicode MS" pitchFamily="34" charset="-128"/>
              </a:rPr>
              <a:t> arte </a:t>
            </a:r>
            <a:r>
              <a:rPr lang="es-ES" sz="2000" dirty="0" err="1">
                <a:latin typeface="Arial Unicode MS" pitchFamily="34" charset="-128"/>
              </a:rPr>
              <a:t>hartutako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neurriak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eraginkorrak</a:t>
            </a:r>
            <a:r>
              <a:rPr lang="es-ES" sz="2000" dirty="0">
                <a:latin typeface="Arial Unicode MS" pitchFamily="34" charset="-128"/>
              </a:rPr>
              <a:t> izan </a:t>
            </a:r>
            <a:endParaRPr lang="es-ES" sz="2000" dirty="0" smtClean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err="1">
                <a:latin typeface="Arial Unicode MS" pitchFamily="34" charset="-128"/>
              </a:rPr>
              <a:t>Informazioak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du </a:t>
            </a:r>
            <a:r>
              <a:rPr lang="es-ES" sz="2000" dirty="0" err="1">
                <a:latin typeface="Arial Unicode MS" pitchFamily="34" charset="-128"/>
              </a:rPr>
              <a:t>berez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ezagutzarik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sortzen</a:t>
            </a:r>
            <a:r>
              <a:rPr lang="es-ES" sz="2000" dirty="0">
                <a:latin typeface="Arial Unicode MS" pitchFamily="34" charset="-128"/>
              </a:rPr>
              <a:t> </a:t>
            </a:r>
            <a:endParaRPr lang="es-ES" sz="2000" dirty="0" smtClean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ES" sz="2000" dirty="0" err="1">
                <a:latin typeface="Arial Unicode MS" pitchFamily="34" charset="-128"/>
              </a:rPr>
              <a:t>Tartean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gauden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eragile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guztiok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erantzule</a:t>
            </a:r>
            <a:endParaRPr lang="es-ES" sz="2000" dirty="0">
              <a:latin typeface="Arial Unicode MS" pitchFamily="34" charset="-128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Ideia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nagusiak</a:t>
            </a:r>
            <a:endParaRPr lang="es-ES" sz="36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40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2745291"/>
            <a:ext cx="453548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 smtClean="0">
                <a:latin typeface="Arial Unicode MS" pitchFamily="34" charset="-128"/>
                <a:hlinkClick r:id="rId4"/>
              </a:rPr>
              <a:t>INFAC 26 </a:t>
            </a:r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Lib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, 3 </a:t>
            </a:r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Zk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 err="1"/>
              <a:t>Informazio</a:t>
            </a:r>
            <a:r>
              <a:rPr lang="es-ES" sz="3600" dirty="0"/>
              <a:t> </a:t>
            </a:r>
            <a:r>
              <a:rPr lang="es-ES" sz="3600" dirty="0" err="1"/>
              <a:t>gehiago</a:t>
            </a:r>
            <a:r>
              <a:rPr lang="es-ES" sz="3600" dirty="0"/>
              <a:t> eta </a:t>
            </a:r>
            <a:r>
              <a:rPr lang="es-ES" sz="3600" dirty="0" err="1"/>
              <a:t>bibliografia</a:t>
            </a:r>
            <a:r>
              <a:rPr lang="es-ES" sz="3600" dirty="0"/>
              <a:t>…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814"/>
            <a:ext cx="8229600" cy="1046922"/>
          </a:xfrm>
        </p:spPr>
        <p:txBody>
          <a:bodyPr/>
          <a:lstStyle/>
          <a:p>
            <a:r>
              <a:rPr lang="es-ES" sz="3600" dirty="0"/>
              <a:t>AURKIBIDEA</a:t>
            </a:r>
            <a:endParaRPr lang="es-ES" sz="3600" dirty="0">
              <a:solidFill>
                <a:schemeClr val="tx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08720"/>
            <a:ext cx="8352928" cy="44644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Sarrera</a:t>
            </a:r>
            <a:endParaRPr lang="es-ES" sz="22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Noiztik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dira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ezagunak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balproikoaren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ondorioak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haurdunaldian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, eta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zenbaterainoko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garrantzia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dute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?</a:t>
            </a:r>
          </a:p>
          <a:p>
            <a:pPr lvl="0"/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Zenbat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haur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kaltetu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egon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daitezke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?</a:t>
            </a:r>
          </a:p>
          <a:p>
            <a:pPr lvl="0"/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Zer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ekimen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jarri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dira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martxan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balproikoak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haurdun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dauden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emakumeengan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duen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eragina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arintzeko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?</a:t>
            </a:r>
          </a:p>
          <a:p>
            <a:pPr lvl="0"/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Osakidetzaren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osasun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mentaleko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sareak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,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garrantzitsuena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azpimarratzen</a:t>
            </a:r>
            <a:endParaRPr lang="es-ES" sz="22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Nola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gertatu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da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hori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informazioa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aspaldidanik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eskuragai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bazegoen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?</a:t>
            </a:r>
          </a:p>
          <a:p>
            <a:pPr lvl="0"/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Zer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egin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dezakegu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balproikoak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haur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gehiagori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kalterik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egin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ez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200" b="1" dirty="0" err="1" smtClean="0">
                <a:solidFill>
                  <a:schemeClr val="bg1"/>
                </a:solidFill>
                <a:latin typeface="Arial Unicode MS" pitchFamily="34" charset="-128"/>
              </a:rPr>
              <a:t>diezaion</a:t>
            </a:r>
            <a:r>
              <a:rPr lang="es-ES" sz="2200" b="1" dirty="0" smtClean="0">
                <a:solidFill>
                  <a:schemeClr val="bg1"/>
                </a:solidFill>
                <a:latin typeface="Arial Unicode MS" pitchFamily="34" charset="-128"/>
              </a:rPr>
              <a:t>?</a:t>
            </a:r>
          </a:p>
          <a:p>
            <a:pPr marL="0" lvl="0" indent="0">
              <a:buNone/>
            </a:pP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59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419973" y="0"/>
            <a:ext cx="8229600" cy="1143000"/>
          </a:xfrm>
        </p:spPr>
        <p:txBody>
          <a:bodyPr/>
          <a:lstStyle/>
          <a:p>
            <a:r>
              <a:rPr sz="3600" dirty="0" err="1" smtClean="0"/>
              <a:t>Sarrera</a:t>
            </a:r>
            <a:endParaRPr lang="es-ES" sz="36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10095" y="1412776"/>
            <a:ext cx="820891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2014ko </a:t>
            </a:r>
            <a:r>
              <a:rPr lang="es-ES" sz="1800" dirty="0" err="1" smtClean="0">
                <a:latin typeface="Arial Unicode MS" pitchFamily="34" charset="-128"/>
              </a:rPr>
              <a:t>urrian</a:t>
            </a:r>
            <a:r>
              <a:rPr lang="es-ES" sz="1800" dirty="0" smtClean="0">
                <a:latin typeface="Arial Unicode MS" pitchFamily="34" charset="-128"/>
              </a:rPr>
              <a:t>: </a:t>
            </a:r>
            <a:r>
              <a:rPr lang="es-ES" sz="1800" dirty="0" err="1">
                <a:latin typeface="Arial Unicode MS" pitchFamily="34" charset="-128"/>
              </a:rPr>
              <a:t>Medikamentuen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Osasun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Produktuen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Espainiako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Agentziak</a:t>
            </a:r>
            <a:r>
              <a:rPr lang="es-ES" sz="1800" dirty="0">
                <a:latin typeface="Arial Unicode MS" pitchFamily="34" charset="-128"/>
              </a:rPr>
              <a:t> (AEMPS) </a:t>
            </a:r>
            <a:r>
              <a:rPr lang="es-ES" sz="1800" dirty="0" err="1" smtClean="0">
                <a:latin typeface="Arial Unicode MS" pitchFamily="34" charset="-128"/>
                <a:hlinkClick r:id="rId2"/>
              </a:rPr>
              <a:t>segurtasun-oharra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igorri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neska</a:t>
            </a:r>
            <a:r>
              <a:rPr lang="es-ES" sz="1800" dirty="0" smtClean="0">
                <a:latin typeface="Arial Unicode MS" pitchFamily="34" charset="-128"/>
              </a:rPr>
              <a:t> eta </a:t>
            </a:r>
            <a:r>
              <a:rPr lang="es-ES" sz="1800" dirty="0" err="1" smtClean="0">
                <a:latin typeface="Arial Unicode MS" pitchFamily="34" charset="-128"/>
              </a:rPr>
              <a:t>haurdun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geratzeko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adinean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dauden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emakumeei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balproikoaren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erabilera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murrizten</a:t>
            </a:r>
            <a:r>
              <a:rPr lang="es-ES" sz="1800" dirty="0">
                <a:latin typeface="Arial Unicode MS" pitchFamily="34" charset="-128"/>
              </a:rPr>
              <a:t>.</a:t>
            </a: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2017an: </a:t>
            </a:r>
            <a:r>
              <a:rPr lang="es-ES" sz="1800" dirty="0" err="1">
                <a:latin typeface="Arial Unicode MS" pitchFamily="34" charset="-128"/>
              </a:rPr>
              <a:t>Europako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Farmakozaintzaren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Batzordeak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(PRAC</a:t>
            </a:r>
            <a:r>
              <a:rPr lang="es-ES" sz="1800" dirty="0" smtClean="0">
                <a:latin typeface="Arial Unicode MS" pitchFamily="34" charset="-128"/>
              </a:rPr>
              <a:t>) </a:t>
            </a:r>
            <a:r>
              <a:rPr lang="es-ES" sz="1800" dirty="0" err="1" smtClean="0">
                <a:latin typeface="Arial Unicode MS" pitchFamily="34" charset="-128"/>
              </a:rPr>
              <a:t>egiaztatu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zuen</a:t>
            </a:r>
            <a:r>
              <a:rPr lang="es-ES" sz="1800" dirty="0" smtClean="0">
                <a:latin typeface="Arial Unicode MS" pitchFamily="34" charset="-128"/>
              </a:rPr>
              <a:t> 2014ko </a:t>
            </a:r>
            <a:r>
              <a:rPr lang="es-ES" sz="1800" dirty="0" err="1">
                <a:latin typeface="Arial Unicode MS" pitchFamily="34" charset="-128"/>
              </a:rPr>
              <a:t>neurriak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zirela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behar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bezain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eraginkorrak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izan.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2018ko </a:t>
            </a:r>
            <a:r>
              <a:rPr lang="es-ES" sz="1800" dirty="0" err="1" smtClean="0">
                <a:latin typeface="Arial Unicode MS" pitchFamily="34" charset="-128"/>
              </a:rPr>
              <a:t>otsailan</a:t>
            </a:r>
            <a:r>
              <a:rPr lang="es-ES" sz="1800" dirty="0" smtClean="0">
                <a:latin typeface="Arial Unicode MS" pitchFamily="34" charset="-128"/>
              </a:rPr>
              <a:t>: </a:t>
            </a:r>
            <a:r>
              <a:rPr lang="pt-BR" sz="1800" dirty="0" err="1" smtClean="0">
                <a:latin typeface="Arial Unicode MS" pitchFamily="34" charset="-128"/>
              </a:rPr>
              <a:t>AEMPSek</a:t>
            </a:r>
            <a:r>
              <a:rPr lang="pt-BR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  <a:hlinkClick r:id="rId3"/>
              </a:rPr>
              <a:t>segurtasun-ohar</a:t>
            </a:r>
            <a:r>
              <a:rPr lang="es-ES" sz="1800" dirty="0" smtClean="0">
                <a:latin typeface="Arial Unicode MS" pitchFamily="34" charset="-128"/>
                <a:hlinkClick r:id="rId3"/>
              </a:rPr>
              <a:t> </a:t>
            </a:r>
            <a:r>
              <a:rPr lang="es-ES" sz="1800" dirty="0" err="1" smtClean="0">
                <a:latin typeface="Arial Unicode MS" pitchFamily="34" charset="-128"/>
                <a:hlinkClick r:id="rId3"/>
              </a:rPr>
              <a:t>berria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pt-BR" sz="1800" dirty="0" err="1" smtClean="0">
                <a:latin typeface="Arial Unicode MS" pitchFamily="34" charset="-128"/>
              </a:rPr>
              <a:t>PRACaren</a:t>
            </a:r>
            <a:r>
              <a:rPr lang="pt-BR" sz="1800" dirty="0" smtClean="0">
                <a:latin typeface="Arial Unicode MS" pitchFamily="34" charset="-128"/>
              </a:rPr>
              <a:t> </a:t>
            </a:r>
            <a:r>
              <a:rPr lang="pt-BR" sz="1800" dirty="0" err="1">
                <a:latin typeface="Arial Unicode MS" pitchFamily="34" charset="-128"/>
              </a:rPr>
              <a:t>jarraibideak</a:t>
            </a:r>
            <a:r>
              <a:rPr lang="pt-BR" sz="1800" dirty="0">
                <a:latin typeface="Arial Unicode MS" pitchFamily="34" charset="-128"/>
              </a:rPr>
              <a:t> </a:t>
            </a:r>
            <a:r>
              <a:rPr lang="pt-BR" sz="1800" dirty="0" err="1" smtClean="0">
                <a:latin typeface="Arial Unicode MS" pitchFamily="34" charset="-128"/>
              </a:rPr>
              <a:t>betez</a:t>
            </a:r>
            <a:r>
              <a:rPr lang="pt-BR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Europan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mila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dozenaka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haurrek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haien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familiek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balproikoaren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efektu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teratogenikoaren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ondorioak</a:t>
            </a:r>
            <a:r>
              <a:rPr lang="es-ES" sz="1800" dirty="0">
                <a:latin typeface="Arial Unicode MS" pitchFamily="34" charset="-128"/>
              </a:rPr>
              <a:t> jasan </a:t>
            </a:r>
            <a:r>
              <a:rPr lang="es-ES" sz="1800" dirty="0" err="1" smtClean="0">
                <a:latin typeface="Arial Unicode MS" pitchFamily="34" charset="-128"/>
              </a:rPr>
              <a:t>dituzte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Arriskuak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ezagunak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ziren</a:t>
            </a:r>
            <a:r>
              <a:rPr lang="es-ES" sz="1800" dirty="0" smtClean="0">
                <a:latin typeface="Arial Unicode MS" pitchFamily="34" charset="-128"/>
              </a:rPr>
              <a:t>: EGOERA HAU EKIDIN ZITEKEEN.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Font typeface="Arial" charset="0"/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Noiztik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  <a:r>
              <a:rPr lang="es-ES" sz="2400" dirty="0" err="1"/>
              <a:t>ezagunak</a:t>
            </a:r>
            <a:r>
              <a:rPr lang="es-ES" sz="2400" dirty="0"/>
              <a:t> </a:t>
            </a:r>
            <a:r>
              <a:rPr lang="es-ES" sz="2400" dirty="0" err="1"/>
              <a:t>balproikoaren</a:t>
            </a:r>
            <a:r>
              <a:rPr lang="es-ES" sz="2400" dirty="0"/>
              <a:t> </a:t>
            </a:r>
            <a:r>
              <a:rPr lang="es-ES" sz="2400" dirty="0" err="1"/>
              <a:t>ondorioak</a:t>
            </a:r>
            <a:r>
              <a:rPr lang="es-ES" sz="2400" dirty="0"/>
              <a:t> </a:t>
            </a:r>
            <a:r>
              <a:rPr lang="es-ES" sz="2400" dirty="0" err="1"/>
              <a:t>haurdunaldian</a:t>
            </a:r>
            <a:r>
              <a:rPr lang="es-ES" sz="2400" dirty="0"/>
              <a:t>, eta </a:t>
            </a:r>
            <a:r>
              <a:rPr lang="es-ES" sz="2400" dirty="0" err="1"/>
              <a:t>zenbaterainoko</a:t>
            </a:r>
            <a:r>
              <a:rPr lang="es-ES" sz="2400" dirty="0"/>
              <a:t> </a:t>
            </a:r>
            <a:r>
              <a:rPr lang="es-ES" sz="2400" dirty="0" err="1"/>
              <a:t>garrantzia</a:t>
            </a:r>
            <a:r>
              <a:rPr lang="es-ES" sz="2400" dirty="0"/>
              <a:t> </a:t>
            </a:r>
            <a:r>
              <a:rPr lang="es-ES" sz="2400" dirty="0" err="1"/>
              <a:t>dute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268760"/>
            <a:ext cx="820891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u="sng" dirty="0" smtClean="0">
                <a:solidFill>
                  <a:schemeClr val="tx2"/>
                </a:solidFill>
                <a:latin typeface="Arial Black" pitchFamily="34" charset="0"/>
              </a:rPr>
              <a:t>SORTZETIKO MALFORMAZIOAK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000" u="sng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Hiru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hamarkada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gehiagotan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zehar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gero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ebidentzia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gehiago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agertzen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joan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erakusten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dutenak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balproikoa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epilepsiaren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kontrako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botikarik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teratogenikoena</a:t>
            </a:r>
            <a:r>
              <a:rPr lang="es-ES" sz="1800" dirty="0">
                <a:latin typeface="Arial Unicode MS" pitchFamily="34" charset="-128"/>
              </a:rPr>
              <a:t> dela eta </a:t>
            </a:r>
            <a:r>
              <a:rPr lang="es-ES" sz="1800" dirty="0" err="1">
                <a:latin typeface="Arial Unicode MS" pitchFamily="34" charset="-128"/>
              </a:rPr>
              <a:t>sortzetiko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malformazioak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garapen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kognitiboan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motorrean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asaldurak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arrisku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handia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duela.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Balproikoari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lotutako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malformazioen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artean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daude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arantza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bifidoa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aurpegiko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dismorfia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ahosabaiko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arraila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erbi-ezpaina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kraneosinostosia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bihotzeko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akatsak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uzki-ondesteetako</a:t>
            </a:r>
            <a:r>
              <a:rPr lang="es-ES" sz="1800" dirty="0">
                <a:latin typeface="Arial Unicode MS" pitchFamily="34" charset="-128"/>
              </a:rPr>
              <a:t> atresia, </a:t>
            </a:r>
            <a:r>
              <a:rPr lang="es-ES" sz="1800" dirty="0" err="1">
                <a:latin typeface="Arial Unicode MS" pitchFamily="34" charset="-128"/>
              </a:rPr>
              <a:t>akatsak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gorputz-adarretan</a:t>
            </a:r>
            <a:r>
              <a:rPr lang="es-ES" sz="1800" dirty="0">
                <a:latin typeface="Arial Unicode MS" pitchFamily="34" charset="-128"/>
              </a:rPr>
              <a:t> (</a:t>
            </a:r>
            <a:r>
              <a:rPr lang="es-ES" sz="1800" dirty="0" err="1">
                <a:latin typeface="Arial Unicode MS" pitchFamily="34" charset="-128"/>
              </a:rPr>
              <a:t>polidaktilia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erradioaren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aldebiko</a:t>
            </a:r>
            <a:r>
              <a:rPr lang="es-ES" sz="1800" dirty="0">
                <a:latin typeface="Arial Unicode MS" pitchFamily="34" charset="-128"/>
              </a:rPr>
              <a:t> aplasia </a:t>
            </a:r>
            <a:r>
              <a:rPr lang="es-ES" sz="1800" dirty="0" err="1">
                <a:latin typeface="Arial Unicode MS" pitchFamily="34" charset="-128"/>
              </a:rPr>
              <a:t>barne</a:t>
            </a:r>
            <a:r>
              <a:rPr lang="es-ES" sz="1800" dirty="0">
                <a:latin typeface="Arial Unicode MS" pitchFamily="34" charset="-128"/>
              </a:rPr>
              <a:t>), eta beste </a:t>
            </a:r>
            <a:r>
              <a:rPr lang="es-ES" sz="1800" dirty="0" err="1">
                <a:latin typeface="Arial Unicode MS" pitchFamily="34" charset="-128"/>
              </a:rPr>
              <a:t>arazo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urologiko</a:t>
            </a:r>
            <a:r>
              <a:rPr lang="es-ES" sz="1800" dirty="0">
                <a:latin typeface="Arial Unicode MS" pitchFamily="34" charset="-128"/>
              </a:rPr>
              <a:t> eta genital </a:t>
            </a:r>
            <a:r>
              <a:rPr lang="es-ES" sz="1800" dirty="0" err="1">
                <a:latin typeface="Arial Unicode MS" pitchFamily="34" charset="-128"/>
              </a:rPr>
              <a:t>batzuk</a:t>
            </a:r>
            <a:r>
              <a:rPr lang="es-ES" sz="1800" dirty="0">
                <a:latin typeface="Arial Unicode MS" pitchFamily="34" charset="-128"/>
              </a:rPr>
              <a:t> (</a:t>
            </a:r>
            <a:r>
              <a:rPr lang="es-ES" sz="1800" dirty="0" err="1">
                <a:latin typeface="Arial Unicode MS" pitchFamily="34" charset="-128"/>
              </a:rPr>
              <a:t>hipospadiak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esaterako</a:t>
            </a:r>
            <a:r>
              <a:rPr lang="es-ES" sz="1800" dirty="0" smtClean="0">
                <a:latin typeface="Arial Unicode MS" pitchFamily="34" charset="-128"/>
              </a:rPr>
              <a:t>).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</a:rPr>
              <a:t>1979: jada 10 </a:t>
            </a:r>
            <a:r>
              <a:rPr lang="es-ES" sz="1800" dirty="0" err="1">
                <a:latin typeface="Arial Unicode MS" pitchFamily="34" charset="-128"/>
              </a:rPr>
              <a:t>azterketa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erakusten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balproikoaren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arriskua</a:t>
            </a:r>
            <a:r>
              <a:rPr lang="es-ES" sz="1800" dirty="0" smtClean="0">
                <a:latin typeface="Arial Unicode MS" pitchFamily="34" charset="-128"/>
              </a:rPr>
              <a:t> beste </a:t>
            </a:r>
            <a:r>
              <a:rPr lang="es-ES" sz="1800" dirty="0" err="1">
                <a:latin typeface="Arial Unicode MS" pitchFamily="34" charset="-128"/>
              </a:rPr>
              <a:t>epilepsiaren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kontrako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botika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batzuena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baino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handiagoa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zela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1887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Noiztik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  <a:r>
              <a:rPr lang="es-ES" sz="2400" dirty="0" err="1"/>
              <a:t>ezagunak</a:t>
            </a:r>
            <a:r>
              <a:rPr lang="es-ES" sz="2400" dirty="0"/>
              <a:t> </a:t>
            </a:r>
            <a:r>
              <a:rPr lang="es-ES" sz="2400" dirty="0" err="1"/>
              <a:t>balproikoaren</a:t>
            </a:r>
            <a:r>
              <a:rPr lang="es-ES" sz="2400" dirty="0"/>
              <a:t> </a:t>
            </a:r>
            <a:r>
              <a:rPr lang="es-ES" sz="2400" dirty="0" err="1"/>
              <a:t>ondorioak</a:t>
            </a:r>
            <a:r>
              <a:rPr lang="es-ES" sz="2400" dirty="0"/>
              <a:t> </a:t>
            </a:r>
            <a:r>
              <a:rPr lang="es-ES" sz="2400" dirty="0" err="1"/>
              <a:t>haurdunaldian</a:t>
            </a:r>
            <a:r>
              <a:rPr lang="es-ES" sz="2400" dirty="0"/>
              <a:t>, eta </a:t>
            </a:r>
            <a:r>
              <a:rPr lang="es-ES" sz="2400" dirty="0" err="1"/>
              <a:t>zenbaterainoko</a:t>
            </a:r>
            <a:r>
              <a:rPr lang="es-ES" sz="2400" dirty="0"/>
              <a:t> </a:t>
            </a:r>
            <a:r>
              <a:rPr lang="es-ES" sz="2400" dirty="0" err="1"/>
              <a:t>garrantzia</a:t>
            </a:r>
            <a:r>
              <a:rPr lang="es-ES" sz="2400" dirty="0"/>
              <a:t> </a:t>
            </a:r>
            <a:r>
              <a:rPr lang="es-ES" sz="2400" dirty="0" err="1"/>
              <a:t>dute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3225" y="1412776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u="sng" dirty="0">
                <a:solidFill>
                  <a:schemeClr val="tx2"/>
                </a:solidFill>
                <a:latin typeface="Arial Black" pitchFamily="34" charset="0"/>
              </a:rPr>
              <a:t>SORTZETIKO </a:t>
            </a:r>
            <a:r>
              <a:rPr lang="es-ES" sz="1800" u="sng" dirty="0" smtClean="0">
                <a:solidFill>
                  <a:schemeClr val="tx2"/>
                </a:solidFill>
                <a:latin typeface="Arial Black" pitchFamily="34" charset="0"/>
              </a:rPr>
              <a:t>MALFORMAZIOAK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000" u="sng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>
                <a:latin typeface="Arial Unicode MS" pitchFamily="34" charset="-128"/>
              </a:rPr>
              <a:t>Geroagoko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azterketa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sistematikok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ondorioztatu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zuten</a:t>
            </a:r>
            <a:r>
              <a:rPr lang="es-ES" sz="1800" dirty="0" smtClean="0">
                <a:latin typeface="Arial Unicode MS" pitchFamily="34" charset="-128"/>
              </a:rPr>
              <a:t>: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  <a:hlinkClick r:id="rId2"/>
              </a:rPr>
              <a:t>Meador</a:t>
            </a:r>
            <a:r>
              <a:rPr lang="es-ES" sz="1800" dirty="0" smtClean="0">
                <a:latin typeface="Arial Unicode MS" pitchFamily="34" charset="-128"/>
                <a:hlinkClick r:id="rId2"/>
              </a:rPr>
              <a:t> K, 2008</a:t>
            </a:r>
            <a:r>
              <a:rPr lang="es-ES" sz="1800" dirty="0" smtClean="0">
                <a:latin typeface="Arial Unicode MS" pitchFamily="34" charset="-128"/>
              </a:rPr>
              <a:t>: 1970-2006 </a:t>
            </a:r>
            <a:r>
              <a:rPr lang="es-ES" sz="1800" dirty="0" err="1" smtClean="0">
                <a:latin typeface="Arial Unicode MS" pitchFamily="34" charset="-128"/>
              </a:rPr>
              <a:t>ikerketak</a:t>
            </a:r>
            <a:r>
              <a:rPr lang="es-ES" sz="1800" dirty="0" smtClean="0">
                <a:latin typeface="Arial Unicode MS" pitchFamily="34" charset="-128"/>
              </a:rPr>
              <a:t>. </a:t>
            </a:r>
            <a:r>
              <a:rPr lang="es-ES" sz="1800" dirty="0" err="1" smtClean="0">
                <a:latin typeface="Arial Unicode MS" pitchFamily="34" charset="-128"/>
              </a:rPr>
              <a:t>Malformazioen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intzidentzia</a:t>
            </a:r>
            <a:r>
              <a:rPr lang="es-ES" sz="1800" dirty="0">
                <a:latin typeface="Arial Unicode MS" pitchFamily="34" charset="-128"/>
              </a:rPr>
              <a:t> % 10,73koa </a:t>
            </a:r>
            <a:r>
              <a:rPr lang="es-ES" sz="1800" dirty="0" err="1">
                <a:latin typeface="Arial Unicode MS" pitchFamily="34" charset="-128"/>
              </a:rPr>
              <a:t>balproikoa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monoterapiarekin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(KT % 95: 8,16-13,29</a:t>
            </a:r>
            <a:r>
              <a:rPr lang="es-ES" sz="1800" dirty="0" smtClean="0">
                <a:latin typeface="Arial Unicode MS" pitchFamily="34" charset="-128"/>
              </a:rPr>
              <a:t>) </a:t>
            </a:r>
            <a:r>
              <a:rPr lang="es-ES" sz="1800" dirty="0">
                <a:latin typeface="Arial Unicode MS" pitchFamily="34" charset="-128"/>
              </a:rPr>
              <a:t>(</a:t>
            </a:r>
            <a:r>
              <a:rPr lang="es-ES" sz="1800" dirty="0" err="1">
                <a:latin typeface="Arial Unicode MS" pitchFamily="34" charset="-128"/>
              </a:rPr>
              <a:t>populazio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orokorrean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% 2-3 eta </a:t>
            </a:r>
            <a:r>
              <a:rPr lang="es-ES" sz="1800" dirty="0" err="1" smtClean="0">
                <a:latin typeface="Arial Unicode MS" pitchFamily="34" charset="-128"/>
              </a:rPr>
              <a:t>karbamazepinarekin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% 4-5</a:t>
            </a:r>
            <a:r>
              <a:rPr lang="es-ES" sz="1800" dirty="0" smtClean="0">
                <a:latin typeface="Arial Unicode MS" pitchFamily="34" charset="-128"/>
              </a:rPr>
              <a:t>).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  <a:hlinkClick r:id="rId3"/>
              </a:rPr>
              <a:t>Cochrane 2016</a:t>
            </a:r>
            <a:r>
              <a:rPr lang="es-ES" sz="1800" dirty="0">
                <a:latin typeface="Arial Unicode MS" pitchFamily="34" charset="-128"/>
              </a:rPr>
              <a:t>: </a:t>
            </a:r>
            <a:r>
              <a:rPr lang="es-ES" sz="1800" dirty="0" err="1" smtClean="0">
                <a:latin typeface="Arial Unicode MS" pitchFamily="34" charset="-128"/>
              </a:rPr>
              <a:t>Ikerketak</a:t>
            </a:r>
            <a:r>
              <a:rPr lang="es-ES" sz="1800" dirty="0" smtClean="0">
                <a:latin typeface="Arial Unicode MS" pitchFamily="34" charset="-128"/>
              </a:rPr>
              <a:t> 2015arte. B</a:t>
            </a:r>
            <a:r>
              <a:rPr lang="sv-SE" sz="1800" dirty="0" smtClean="0">
                <a:latin typeface="Arial Unicode MS" pitchFamily="34" charset="-128"/>
              </a:rPr>
              <a:t>alproikoa monoterapian </a:t>
            </a:r>
            <a:r>
              <a:rPr lang="sv-SE" sz="1800" dirty="0">
                <a:latin typeface="Arial Unicode MS" pitchFamily="34" charset="-128"/>
              </a:rPr>
              <a:t>arrisku </a:t>
            </a:r>
            <a:r>
              <a:rPr lang="sv-SE" sz="1800" dirty="0" smtClean="0">
                <a:latin typeface="Arial Unicode MS" pitchFamily="34" charset="-128"/>
              </a:rPr>
              <a:t>handiena: % </a:t>
            </a:r>
            <a:r>
              <a:rPr lang="sv-SE" sz="1800" dirty="0">
                <a:latin typeface="Arial Unicode MS" pitchFamily="34" charset="-128"/>
              </a:rPr>
              <a:t>10,93 (KT % 95: 8,91-13,13</a:t>
            </a:r>
            <a:r>
              <a:rPr lang="sv-SE" sz="1800" dirty="0" smtClean="0">
                <a:latin typeface="Arial Unicode MS" pitchFamily="34" charset="-128"/>
              </a:rPr>
              <a:t>).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000" dirty="0" smtClean="0">
              <a:latin typeface="Arial Unicode MS" pitchFamily="34" charset="-128"/>
              <a:hlinkClick r:id="rId4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  <a:hlinkClick r:id="rId4"/>
              </a:rPr>
              <a:t>EURAP </a:t>
            </a:r>
            <a:r>
              <a:rPr lang="es-ES" sz="1800" dirty="0" err="1" smtClean="0">
                <a:latin typeface="Arial Unicode MS" pitchFamily="34" charset="-128"/>
                <a:hlinkClick r:id="rId4"/>
              </a:rPr>
              <a:t>erregistroa</a:t>
            </a:r>
            <a:r>
              <a:rPr lang="es-ES" sz="1800" dirty="0" smtClean="0">
                <a:latin typeface="Arial Unicode MS" pitchFamily="34" charset="-128"/>
                <a:hlinkClick r:id="rId4"/>
              </a:rPr>
              <a:t> 1999-2016</a:t>
            </a:r>
            <a:r>
              <a:rPr lang="es-ES" sz="1800" dirty="0" smtClean="0">
                <a:latin typeface="Arial Unicode MS" pitchFamily="34" charset="-128"/>
              </a:rPr>
              <a:t> (2018an </a:t>
            </a:r>
            <a:r>
              <a:rPr lang="es-ES" sz="1800" dirty="0" err="1" smtClean="0">
                <a:latin typeface="Arial Unicode MS" pitchFamily="34" charset="-128"/>
              </a:rPr>
              <a:t>argitaratuta</a:t>
            </a:r>
            <a:r>
              <a:rPr lang="es-ES" sz="1800" dirty="0">
                <a:latin typeface="Arial Unicode MS" pitchFamily="34" charset="-128"/>
              </a:rPr>
              <a:t>): </a:t>
            </a:r>
            <a:r>
              <a:rPr lang="es-ES" sz="1800" dirty="0" err="1">
                <a:latin typeface="Arial Unicode MS" pitchFamily="34" charset="-128"/>
              </a:rPr>
              <a:t>sortzetiko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malformazioen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arriskua</a:t>
            </a:r>
            <a:r>
              <a:rPr lang="es-ES" sz="1800" dirty="0" smtClean="0">
                <a:latin typeface="Arial Unicode MS" pitchFamily="34" charset="-128"/>
              </a:rPr>
              <a:t> 8 </a:t>
            </a:r>
            <a:r>
              <a:rPr lang="es-ES" sz="1800" dirty="0" err="1" smtClean="0">
                <a:latin typeface="Arial Unicode MS" pitchFamily="34" charset="-128"/>
              </a:rPr>
              <a:t>antiepileptikokin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err="1" smtClean="0">
                <a:latin typeface="Arial Unicode MS" pitchFamily="34" charset="-128"/>
              </a:rPr>
              <a:t>Balproikoak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prebalentzia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handiena</a:t>
            </a:r>
            <a:r>
              <a:rPr lang="es-ES" sz="1800" dirty="0" smtClean="0">
                <a:latin typeface="Arial Unicode MS" pitchFamily="34" charset="-128"/>
              </a:rPr>
              <a:t>: % </a:t>
            </a:r>
            <a:r>
              <a:rPr lang="es-ES" sz="1800" dirty="0">
                <a:latin typeface="Arial Unicode MS" pitchFamily="34" charset="-128"/>
              </a:rPr>
              <a:t>10,3 </a:t>
            </a:r>
            <a:r>
              <a:rPr lang="es-ES" sz="1800" dirty="0" smtClean="0">
                <a:latin typeface="Arial Unicode MS" pitchFamily="34" charset="-128"/>
              </a:rPr>
              <a:t>(</a:t>
            </a:r>
            <a:r>
              <a:rPr lang="es-ES" sz="1800" dirty="0">
                <a:latin typeface="Arial Unicode MS" pitchFamily="34" charset="-128"/>
              </a:rPr>
              <a:t>KT % 95: 8,8-12,0</a:t>
            </a:r>
            <a:r>
              <a:rPr lang="es-ES" sz="1800" dirty="0" smtClean="0">
                <a:latin typeface="Arial Unicode MS" pitchFamily="34" charset="-128"/>
              </a:rPr>
              <a:t>).</a:t>
            </a:r>
            <a:endParaRPr lang="es-ES" sz="2400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507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Noiztik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  <a:r>
              <a:rPr lang="es-ES" sz="2400" dirty="0" err="1"/>
              <a:t>ezagunak</a:t>
            </a:r>
            <a:r>
              <a:rPr lang="es-ES" sz="2400" dirty="0"/>
              <a:t> </a:t>
            </a:r>
            <a:r>
              <a:rPr lang="es-ES" sz="2400" dirty="0" err="1"/>
              <a:t>balproikoaren</a:t>
            </a:r>
            <a:r>
              <a:rPr lang="es-ES" sz="2400" dirty="0"/>
              <a:t> </a:t>
            </a:r>
            <a:r>
              <a:rPr lang="es-ES" sz="2400" dirty="0" err="1"/>
              <a:t>ondorioak</a:t>
            </a:r>
            <a:r>
              <a:rPr lang="es-ES" sz="2400" dirty="0"/>
              <a:t> </a:t>
            </a:r>
            <a:r>
              <a:rPr lang="es-ES" sz="2400" dirty="0" err="1"/>
              <a:t>haurdunaldian</a:t>
            </a:r>
            <a:r>
              <a:rPr lang="es-ES" sz="2400" dirty="0"/>
              <a:t>, eta </a:t>
            </a:r>
            <a:r>
              <a:rPr lang="es-ES" sz="2400" dirty="0" err="1"/>
              <a:t>zenbaterainoko</a:t>
            </a:r>
            <a:r>
              <a:rPr lang="es-ES" sz="2400" dirty="0"/>
              <a:t> </a:t>
            </a:r>
            <a:r>
              <a:rPr lang="es-ES" sz="2400" dirty="0" err="1"/>
              <a:t>garrantzia</a:t>
            </a:r>
            <a:r>
              <a:rPr lang="es-ES" sz="2400" dirty="0"/>
              <a:t> </a:t>
            </a:r>
            <a:r>
              <a:rPr lang="es-ES" sz="2400" dirty="0" err="1"/>
              <a:t>dute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0891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u="sng" dirty="0" smtClean="0">
                <a:solidFill>
                  <a:schemeClr val="tx2"/>
                </a:solidFill>
                <a:latin typeface="Arial Black" pitchFamily="34" charset="0"/>
              </a:rPr>
              <a:t>GARAPEN-ATZERATASUNAK ETA AUTISMOA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000" u="sng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80ko </a:t>
            </a:r>
            <a:r>
              <a:rPr lang="es-ES" sz="1800" dirty="0" err="1">
                <a:latin typeface="Arial Unicode MS" pitchFamily="34" charset="-128"/>
              </a:rPr>
              <a:t>hamarkadan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 smtClean="0">
                <a:latin typeface="Arial Unicode MS" pitchFamily="34" charset="-128"/>
              </a:rPr>
              <a:t>garapen-atzeratasunak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eta </a:t>
            </a:r>
            <a:r>
              <a:rPr lang="es-ES" sz="1800" dirty="0" err="1">
                <a:latin typeface="Arial Unicode MS" pitchFamily="34" charset="-128"/>
              </a:rPr>
              <a:t>autismoa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zuten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haurren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kasuak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argitaratzen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hasi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ziren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9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2001etik </a:t>
            </a:r>
            <a:r>
              <a:rPr lang="es-ES" sz="1800" dirty="0" err="1">
                <a:latin typeface="Arial Unicode MS" pitchFamily="34" charset="-128"/>
              </a:rPr>
              <a:t>aurrera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argitaratutako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azterketetan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u="sng" dirty="0" smtClean="0">
                <a:latin typeface="Arial Unicode MS" pitchFamily="34" charset="-128"/>
              </a:rPr>
              <a:t>% 30-40 </a:t>
            </a:r>
            <a:r>
              <a:rPr lang="es-ES" sz="1800" u="sng" dirty="0" err="1" smtClean="0">
                <a:latin typeface="Arial Unicode MS" pitchFamily="34" charset="-128"/>
              </a:rPr>
              <a:t>intzidentzia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zegoen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garapen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kognitiboaren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motorraren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atzeratasunean</a:t>
            </a:r>
            <a:r>
              <a:rPr lang="es-ES" sz="1800" dirty="0" smtClean="0">
                <a:latin typeface="Arial Unicode MS" pitchFamily="34" charset="-128"/>
              </a:rPr>
              <a:t>: 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Koefiziente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intelektual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txikiagoa</a:t>
            </a:r>
            <a:endParaRPr lang="es-ES" sz="1600" dirty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Hizkuntza-gaitasun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mugatuak</a:t>
            </a:r>
            <a:r>
              <a:rPr lang="es-ES" sz="1600" dirty="0">
                <a:latin typeface="Arial Unicode MS" pitchFamily="34" charset="-128"/>
              </a:rPr>
              <a:t> (</a:t>
            </a:r>
            <a:r>
              <a:rPr lang="es-ES" sz="1600" dirty="0" err="1">
                <a:latin typeface="Arial Unicode MS" pitchFamily="34" charset="-128"/>
              </a:rPr>
              <a:t>hitz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egiteko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ulertzeko</a:t>
            </a:r>
            <a:r>
              <a:rPr lang="es-ES" sz="1600" dirty="0">
                <a:latin typeface="Arial Unicode MS" pitchFamily="34" charset="-128"/>
              </a:rPr>
              <a:t>)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smtClean="0">
                <a:latin typeface="Arial Unicode MS" pitchFamily="34" charset="-128"/>
              </a:rPr>
              <a:t>Memoria-</a:t>
            </a:r>
            <a:r>
              <a:rPr lang="es-ES" sz="1600" dirty="0" err="1" smtClean="0">
                <a:latin typeface="Arial Unicode MS" pitchFamily="34" charset="-128"/>
              </a:rPr>
              <a:t>arazoak</a:t>
            </a:r>
            <a:endParaRPr lang="es-ES" sz="1600" dirty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Haurren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autismoa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autismoaren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espektroko</a:t>
            </a:r>
            <a:r>
              <a:rPr lang="es-ES" sz="1600" dirty="0">
                <a:latin typeface="Arial Unicode MS" pitchFamily="34" charset="-128"/>
              </a:rPr>
              <a:t> beste </a:t>
            </a:r>
            <a:r>
              <a:rPr lang="es-ES" sz="1600" dirty="0" err="1">
                <a:latin typeface="Arial Unicode MS" pitchFamily="34" charset="-128"/>
              </a:rPr>
              <a:t>asaldura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batzuk</a:t>
            </a:r>
            <a:endParaRPr lang="es-ES" sz="1600" dirty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Hitz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egitean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ibiltzean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atzerapena</a:t>
            </a:r>
            <a:endParaRPr lang="es-ES" sz="1600" dirty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Hezkuntza-laguntza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berezien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behar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handiagoa</a:t>
            </a:r>
            <a:endParaRPr lang="es-ES" sz="1600" dirty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1600" dirty="0" err="1" smtClean="0">
                <a:latin typeface="Arial Unicode MS" pitchFamily="34" charset="-128"/>
              </a:rPr>
              <a:t>Asaldura-sintomak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garatzeko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probabilitate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handiagoa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arreta-defizitaren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hiperaktibitatearen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nahasmenduagatik</a:t>
            </a: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1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Font typeface="Arial" charset="0"/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9899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Noiztik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  <a:r>
              <a:rPr lang="es-ES" sz="2400" dirty="0" err="1"/>
              <a:t>ezagunak</a:t>
            </a:r>
            <a:r>
              <a:rPr lang="es-ES" sz="2400" dirty="0"/>
              <a:t> </a:t>
            </a:r>
            <a:r>
              <a:rPr lang="es-ES" sz="2400" dirty="0" err="1"/>
              <a:t>balproikoaren</a:t>
            </a:r>
            <a:r>
              <a:rPr lang="es-ES" sz="2400" dirty="0"/>
              <a:t> </a:t>
            </a:r>
            <a:r>
              <a:rPr lang="es-ES" sz="2400" dirty="0" err="1"/>
              <a:t>ondorioak</a:t>
            </a:r>
            <a:r>
              <a:rPr lang="es-ES" sz="2400" dirty="0"/>
              <a:t> </a:t>
            </a:r>
            <a:r>
              <a:rPr lang="es-ES" sz="2400" dirty="0" err="1"/>
              <a:t>haurdunaldian</a:t>
            </a:r>
            <a:r>
              <a:rPr lang="es-ES" sz="2400" dirty="0"/>
              <a:t>, eta </a:t>
            </a:r>
            <a:r>
              <a:rPr lang="es-ES" sz="2400" dirty="0" err="1"/>
              <a:t>zenbaterainoko</a:t>
            </a:r>
            <a:r>
              <a:rPr lang="es-ES" sz="2400" dirty="0"/>
              <a:t> </a:t>
            </a:r>
            <a:r>
              <a:rPr lang="es-ES" sz="2400" dirty="0" err="1"/>
              <a:t>garrantzia</a:t>
            </a:r>
            <a:r>
              <a:rPr lang="es-ES" sz="2400" dirty="0"/>
              <a:t> </a:t>
            </a:r>
            <a:r>
              <a:rPr lang="es-ES" sz="2400" dirty="0" err="1"/>
              <a:t>dute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2039" y="1628800"/>
            <a:ext cx="820891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Ez </a:t>
            </a:r>
            <a:r>
              <a:rPr lang="es-ES" sz="1800" dirty="0" err="1">
                <a:latin typeface="Arial Unicode MS" pitchFamily="34" charset="-128"/>
              </a:rPr>
              <a:t>dakigu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zehaztasunez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zein</a:t>
            </a:r>
            <a:r>
              <a:rPr lang="es-ES" sz="1800" dirty="0">
                <a:latin typeface="Arial Unicode MS" pitchFamily="34" charset="-128"/>
              </a:rPr>
              <a:t> den </a:t>
            </a:r>
            <a:r>
              <a:rPr lang="es-ES" sz="1800" dirty="0" err="1">
                <a:latin typeface="Arial Unicode MS" pitchFamily="34" charset="-128"/>
              </a:rPr>
              <a:t>haurdunaldian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arrisku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gehien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fasea</a:t>
            </a:r>
            <a:r>
              <a:rPr lang="es-ES" sz="1800" dirty="0">
                <a:latin typeface="Arial Unicode MS" pitchFamily="34" charset="-128"/>
              </a:rPr>
              <a:t>, eta </a:t>
            </a:r>
            <a:r>
              <a:rPr lang="es-ES" sz="1800" dirty="0" err="1">
                <a:latin typeface="Arial Unicode MS" pitchFamily="34" charset="-128"/>
              </a:rPr>
              <a:t>ezin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dugu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baztertu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arrisku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hori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haurdunaldi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guztian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mantenduko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denik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Sortzetiko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malformazioak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garatzeko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garapenean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asaldurak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edukitzeko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arriskua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dosiaren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araberakoa</a:t>
            </a:r>
            <a:r>
              <a:rPr lang="es-ES" sz="1800" dirty="0">
                <a:latin typeface="Arial Unicode MS" pitchFamily="34" charset="-128"/>
              </a:rPr>
              <a:t> da, baina </a:t>
            </a:r>
            <a:r>
              <a:rPr lang="es-ES" sz="1800" dirty="0" err="1">
                <a:latin typeface="Arial Unicode MS" pitchFamily="34" charset="-128"/>
              </a:rPr>
              <a:t>ezin</a:t>
            </a:r>
            <a:r>
              <a:rPr lang="es-ES" sz="1800" dirty="0">
                <a:latin typeface="Arial Unicode MS" pitchFamily="34" charset="-128"/>
              </a:rPr>
              <a:t> izan da </a:t>
            </a:r>
            <a:r>
              <a:rPr lang="es-ES" sz="1800" dirty="0" err="1">
                <a:latin typeface="Arial Unicode MS" pitchFamily="34" charset="-128"/>
              </a:rPr>
              <a:t>arrisku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gabeko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gutxieneko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dosirik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zehaztu</a:t>
            </a:r>
            <a:r>
              <a:rPr lang="es-ES" sz="1800" dirty="0">
                <a:latin typeface="Arial Unicode MS" pitchFamily="34" charset="-128"/>
              </a:rPr>
              <a:t>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Font typeface="Arial" charset="0"/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2140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/>
              <a:t>Zenbat</a:t>
            </a:r>
            <a:r>
              <a:rPr lang="es-ES" sz="2400" dirty="0"/>
              <a:t> </a:t>
            </a:r>
            <a:r>
              <a:rPr lang="es-ES" sz="2400" dirty="0" err="1"/>
              <a:t>haur</a:t>
            </a:r>
            <a:r>
              <a:rPr lang="es-ES" sz="2400" dirty="0"/>
              <a:t> </a:t>
            </a:r>
            <a:r>
              <a:rPr lang="es-ES" sz="2400" dirty="0" err="1"/>
              <a:t>kaltetu</a:t>
            </a:r>
            <a:r>
              <a:rPr lang="es-ES" sz="2400" dirty="0"/>
              <a:t> </a:t>
            </a:r>
            <a:r>
              <a:rPr lang="es-ES" sz="2400" dirty="0" err="1"/>
              <a:t>egon</a:t>
            </a:r>
            <a:r>
              <a:rPr lang="es-ES" sz="2400" dirty="0"/>
              <a:t> </a:t>
            </a:r>
            <a:r>
              <a:rPr lang="es-ES" sz="2400" dirty="0" err="1"/>
              <a:t>daitezke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052736"/>
            <a:ext cx="820891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Sortzetiko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malformazio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somatikoen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intzidentzia</a:t>
            </a:r>
            <a:r>
              <a:rPr lang="es-ES" sz="1800" dirty="0">
                <a:latin typeface="Arial Unicode MS" pitchFamily="34" charset="-128"/>
              </a:rPr>
              <a:t> (%10) eta </a:t>
            </a:r>
            <a:r>
              <a:rPr lang="es-ES" sz="1800" dirty="0" err="1">
                <a:latin typeface="Arial Unicode MS" pitchFamily="34" charset="-128"/>
              </a:rPr>
              <a:t>garapen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kognitibo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motorreko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arazoena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(% 30-40) </a:t>
            </a:r>
            <a:r>
              <a:rPr lang="es-ES" sz="1800" dirty="0" err="1">
                <a:latin typeface="Arial Unicode MS" pitchFamily="34" charset="-128"/>
              </a:rPr>
              <a:t>aintzat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hartuta</a:t>
            </a:r>
            <a:r>
              <a:rPr lang="es-ES" sz="1800" dirty="0" smtClean="0">
                <a:latin typeface="Arial Unicode MS" pitchFamily="34" charset="-128"/>
              </a:rPr>
              <a:t>, </a:t>
            </a:r>
            <a:r>
              <a:rPr lang="es-ES" sz="1800" dirty="0" err="1" smtClean="0">
                <a:latin typeface="Arial Unicode MS" pitchFamily="34" charset="-128"/>
              </a:rPr>
              <a:t>Europan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mila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dozenaka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inguru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kaltetu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daitezke</a:t>
            </a:r>
            <a:r>
              <a:rPr lang="es-ES" sz="1800" dirty="0">
                <a:latin typeface="Arial Unicode MS" pitchFamily="34" charset="-128"/>
              </a:rPr>
              <a:t>.</a:t>
            </a: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3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Frantziako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Kaltetuen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Elkarteak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(</a:t>
            </a:r>
            <a:r>
              <a:rPr lang="es-ES" sz="1800" dirty="0" smtClean="0">
                <a:latin typeface="Arial Unicode MS" pitchFamily="34" charset="-128"/>
                <a:hlinkClick r:id="rId2"/>
              </a:rPr>
              <a:t>APESAC</a:t>
            </a:r>
            <a:r>
              <a:rPr lang="es-ES" sz="1800" dirty="0" smtClean="0">
                <a:latin typeface="Arial Unicode MS" pitchFamily="34" charset="-128"/>
              </a:rPr>
              <a:t>) </a:t>
            </a:r>
            <a:r>
              <a:rPr lang="es-ES" sz="1800" dirty="0" err="1">
                <a:latin typeface="Arial Unicode MS" pitchFamily="34" charset="-128"/>
              </a:rPr>
              <a:t>kalkulatu</a:t>
            </a:r>
            <a:r>
              <a:rPr lang="es-ES" sz="1800" dirty="0">
                <a:latin typeface="Arial Unicode MS" pitchFamily="34" charset="-128"/>
              </a:rPr>
              <a:t> du, </a:t>
            </a:r>
            <a:r>
              <a:rPr lang="es-ES" sz="1800" dirty="0" err="1">
                <a:latin typeface="Arial Unicode MS" pitchFamily="34" charset="-128"/>
              </a:rPr>
              <a:t>Frantzian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 smtClean="0">
                <a:latin typeface="Arial Unicode MS" pitchFamily="34" charset="-128"/>
              </a:rPr>
              <a:t>haurdun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zeuden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41.000 </a:t>
            </a:r>
            <a:r>
              <a:rPr lang="es-ES" sz="1800" dirty="0" err="1">
                <a:latin typeface="Arial Unicode MS" pitchFamily="34" charset="-128"/>
              </a:rPr>
              <a:t>emakumek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hartu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zutela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balproikoa</a:t>
            </a:r>
            <a:r>
              <a:rPr lang="es-ES" sz="1800" dirty="0">
                <a:latin typeface="Arial Unicode MS" pitchFamily="34" charset="-128"/>
              </a:rPr>
              <a:t> (1967-2014). </a:t>
            </a:r>
            <a:r>
              <a:rPr lang="es-ES" sz="1800" dirty="0" err="1">
                <a:latin typeface="Arial Unicode MS" pitchFamily="34" charset="-128"/>
              </a:rPr>
              <a:t>Bizirik</a:t>
            </a:r>
            <a:r>
              <a:rPr lang="es-ES" sz="1800" dirty="0">
                <a:latin typeface="Arial Unicode MS" pitchFamily="34" charset="-128"/>
              </a:rPr>
              <a:t> jaio </a:t>
            </a:r>
            <a:r>
              <a:rPr lang="es-ES" sz="1800" dirty="0" err="1">
                <a:latin typeface="Arial Unicode MS" pitchFamily="34" charset="-128"/>
              </a:rPr>
              <a:t>ziren</a:t>
            </a:r>
            <a:r>
              <a:rPr lang="es-ES" sz="1800" dirty="0">
                <a:latin typeface="Arial Unicode MS" pitchFamily="34" charset="-128"/>
              </a:rPr>
              <a:t> 28.000 </a:t>
            </a:r>
            <a:r>
              <a:rPr lang="es-ES" sz="1800" dirty="0" err="1" smtClean="0">
                <a:latin typeface="Arial Unicode MS" pitchFamily="34" charset="-128"/>
              </a:rPr>
              <a:t>haurretatik</a:t>
            </a:r>
            <a:r>
              <a:rPr lang="es-ES" sz="1800" dirty="0" smtClean="0">
                <a:latin typeface="Arial Unicode MS" pitchFamily="34" charset="-128"/>
              </a:rPr>
              <a:t>, </a:t>
            </a:r>
            <a:r>
              <a:rPr lang="es-ES" sz="1800" dirty="0">
                <a:latin typeface="Arial Unicode MS" pitchFamily="34" charset="-128"/>
              </a:rPr>
              <a:t>11.500 </a:t>
            </a:r>
            <a:r>
              <a:rPr lang="es-ES" sz="1800" dirty="0" err="1" smtClean="0">
                <a:latin typeface="Arial Unicode MS" pitchFamily="34" charset="-128"/>
              </a:rPr>
              <a:t>malformazioak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eta/</a:t>
            </a:r>
            <a:r>
              <a:rPr lang="es-ES" sz="1800" dirty="0" err="1">
                <a:latin typeface="Arial Unicode MS" pitchFamily="34" charset="-128"/>
              </a:rPr>
              <a:t>edo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garapen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neurologiko-kognitiboko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atzeratasuna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zituzten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smtClean="0">
                <a:latin typeface="Arial Unicode MS" pitchFamily="34" charset="-128"/>
                <a:hlinkClick r:id="rId3"/>
              </a:rPr>
              <a:t>OACS</a:t>
            </a:r>
            <a:r>
              <a:rPr lang="es-ES" sz="1800" dirty="0" smtClean="0">
                <a:latin typeface="Arial Unicode MS" pitchFamily="34" charset="-128"/>
              </a:rPr>
              <a:t> (</a:t>
            </a:r>
            <a:r>
              <a:rPr lang="es-ES" sz="1800" dirty="0" err="1" smtClean="0">
                <a:latin typeface="Arial Unicode MS" pitchFamily="34" charset="-128"/>
              </a:rPr>
              <a:t>Elkarte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britainiarra</a:t>
            </a:r>
            <a:r>
              <a:rPr lang="es-ES" sz="1800" dirty="0" smtClean="0">
                <a:latin typeface="Arial Unicode MS" pitchFamily="34" charset="-128"/>
              </a:rPr>
              <a:t>): </a:t>
            </a:r>
            <a:r>
              <a:rPr lang="es-ES" sz="1800" dirty="0">
                <a:latin typeface="Arial Unicode MS" pitchFamily="34" charset="-128"/>
              </a:rPr>
              <a:t>77.000 </a:t>
            </a:r>
            <a:r>
              <a:rPr lang="es-ES" sz="1800" dirty="0" err="1" smtClean="0">
                <a:latin typeface="Arial Unicode MS" pitchFamily="34" charset="-128"/>
              </a:rPr>
              <a:t>kaltetu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Erresuma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Batuan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Arial Unicode MS" pitchFamily="34" charset="-128"/>
              </a:rPr>
              <a:t>Espainian</a:t>
            </a:r>
            <a:r>
              <a:rPr lang="es-ES" sz="1800" dirty="0" smtClean="0">
                <a:latin typeface="Arial Unicode MS" pitchFamily="34" charset="-128"/>
              </a:rPr>
              <a:t>, </a:t>
            </a:r>
            <a:r>
              <a:rPr lang="es-ES" sz="1800" dirty="0" smtClean="0">
                <a:latin typeface="Arial Unicode MS" pitchFamily="34" charset="-128"/>
                <a:hlinkClick r:id="rId4"/>
              </a:rPr>
              <a:t>AVISAV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elkarteak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balioetsi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>
                <a:latin typeface="Arial Unicode MS" pitchFamily="34" charset="-128"/>
              </a:rPr>
              <a:t>du 10.000 </a:t>
            </a:r>
            <a:r>
              <a:rPr lang="es-ES" sz="1800" dirty="0" err="1">
                <a:latin typeface="Arial Unicode MS" pitchFamily="34" charset="-128"/>
              </a:rPr>
              <a:t>kaltetu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egon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daitezkeela</a:t>
            </a:r>
            <a:r>
              <a:rPr lang="es-ES" sz="1800" dirty="0">
                <a:latin typeface="Arial Unicode MS" pitchFamily="34" charset="-128"/>
              </a:rPr>
              <a:t>. </a:t>
            </a:r>
            <a:r>
              <a:rPr lang="es-ES" sz="1800" dirty="0" smtClean="0">
                <a:latin typeface="Arial Unicode MS" pitchFamily="34" charset="-128"/>
              </a:rPr>
              <a:t>Virgen </a:t>
            </a:r>
            <a:r>
              <a:rPr lang="es-ES" sz="1800" dirty="0">
                <a:latin typeface="Arial Unicode MS" pitchFamily="34" charset="-128"/>
              </a:rPr>
              <a:t>de la </a:t>
            </a:r>
            <a:r>
              <a:rPr lang="es-ES" sz="1800" dirty="0" err="1">
                <a:latin typeface="Arial Unicode MS" pitchFamily="34" charset="-128"/>
              </a:rPr>
              <a:t>Arrixaca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unibertsitate-ospitaleko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  <a:hlinkClick r:id="rId5"/>
              </a:rPr>
              <a:t>Ingurumen-osasuneko</a:t>
            </a:r>
            <a:r>
              <a:rPr lang="es-ES" sz="1800" dirty="0" smtClean="0">
                <a:latin typeface="Arial Unicode MS" pitchFamily="34" charset="-128"/>
                <a:hlinkClick r:id="rId5"/>
              </a:rPr>
              <a:t> </a:t>
            </a:r>
            <a:r>
              <a:rPr lang="es-ES" sz="1800" dirty="0" err="1" smtClean="0">
                <a:latin typeface="Arial Unicode MS" pitchFamily="34" charset="-128"/>
                <a:hlinkClick r:id="rId5"/>
              </a:rPr>
              <a:t>Pediatria</a:t>
            </a:r>
            <a:r>
              <a:rPr lang="es-ES" sz="1800" dirty="0" smtClean="0">
                <a:latin typeface="Arial Unicode MS" pitchFamily="34" charset="-128"/>
                <a:hlinkClick r:id="rId5"/>
              </a:rPr>
              <a:t> </a:t>
            </a:r>
            <a:r>
              <a:rPr lang="es-ES" sz="1800" dirty="0" err="1" smtClean="0">
                <a:latin typeface="Arial Unicode MS" pitchFamily="34" charset="-128"/>
                <a:hlinkClick r:id="rId5"/>
              </a:rPr>
              <a:t>Unitatea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erreferentea</a:t>
            </a:r>
            <a:r>
              <a:rPr lang="es-ES" sz="1800" dirty="0" smtClean="0">
                <a:latin typeface="Arial Unicode MS" pitchFamily="34" charset="-128"/>
              </a:rPr>
              <a:t> da.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Arial Unicode MS" pitchFamily="34" charset="-128"/>
              </a:rPr>
              <a:t>EAEn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balproikoarekin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dauden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adin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ugalkorreko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emakumeak</a:t>
            </a:r>
            <a:r>
              <a:rPr lang="es-ES" sz="1800" dirty="0">
                <a:latin typeface="Arial Unicode MS" pitchFamily="34" charset="-128"/>
              </a:rPr>
              <a:t> (14-50 </a:t>
            </a:r>
            <a:r>
              <a:rPr lang="es-ES" sz="1800" dirty="0" err="1">
                <a:latin typeface="Arial Unicode MS" pitchFamily="34" charset="-128"/>
              </a:rPr>
              <a:t>urte</a:t>
            </a:r>
            <a:r>
              <a:rPr lang="es-ES" sz="1800" dirty="0">
                <a:latin typeface="Arial Unicode MS" pitchFamily="34" charset="-128"/>
              </a:rPr>
              <a:t>) </a:t>
            </a:r>
            <a:r>
              <a:rPr lang="es-ES" sz="1800" dirty="0" smtClean="0">
                <a:latin typeface="Arial Unicode MS" pitchFamily="34" charset="-128"/>
              </a:rPr>
              <a:t>%10 </a:t>
            </a:r>
            <a:r>
              <a:rPr lang="es-ES" sz="1800" dirty="0" err="1">
                <a:latin typeface="Arial Unicode MS" pitchFamily="34" charset="-128"/>
              </a:rPr>
              <a:t>igo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 2014-2017 </a:t>
            </a:r>
            <a:r>
              <a:rPr lang="es-ES" sz="1800" dirty="0" err="1">
                <a:latin typeface="Arial Unicode MS" pitchFamily="34" charset="-128"/>
              </a:rPr>
              <a:t>aldian</a:t>
            </a:r>
            <a:r>
              <a:rPr lang="es-ES" sz="1800" dirty="0">
                <a:latin typeface="Arial Unicode MS" pitchFamily="34" charset="-128"/>
              </a:rPr>
              <a:t>, eta 1.083 </a:t>
            </a:r>
            <a:r>
              <a:rPr lang="es-ES" sz="1800" dirty="0" err="1">
                <a:latin typeface="Arial Unicode MS" pitchFamily="34" charset="-128"/>
              </a:rPr>
              <a:t>izatetik</a:t>
            </a:r>
            <a:r>
              <a:rPr lang="es-ES" sz="1800" dirty="0">
                <a:latin typeface="Arial Unicode MS" pitchFamily="34" charset="-128"/>
              </a:rPr>
              <a:t> 1.200 </a:t>
            </a:r>
            <a:r>
              <a:rPr lang="es-ES" sz="1800" dirty="0" err="1">
                <a:latin typeface="Arial Unicode MS" pitchFamily="34" charset="-128"/>
              </a:rPr>
              <a:t>izatera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igaro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dira</a:t>
            </a:r>
            <a:r>
              <a:rPr lang="es-ES" sz="1800" dirty="0">
                <a:latin typeface="Arial Unicode MS" pitchFamily="34" charset="-128"/>
              </a:rPr>
              <a:t>.</a:t>
            </a:r>
            <a:endParaRPr lang="es-ES" sz="1800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903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r>
              <a:rPr lang="es-ES" sz="2400" dirty="0" err="1" smtClean="0"/>
              <a:t>Zer</a:t>
            </a:r>
            <a:r>
              <a:rPr lang="es-ES" sz="2400" dirty="0" smtClean="0"/>
              <a:t> </a:t>
            </a:r>
            <a:r>
              <a:rPr lang="es-ES" sz="2400" dirty="0" err="1"/>
              <a:t>ekimen</a:t>
            </a:r>
            <a:r>
              <a:rPr lang="es-ES" sz="2400" dirty="0"/>
              <a:t> </a:t>
            </a:r>
            <a:r>
              <a:rPr lang="es-ES" sz="2400" dirty="0" err="1"/>
              <a:t>jarri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  <a:r>
              <a:rPr lang="es-ES" sz="2400" dirty="0" err="1"/>
              <a:t>martxan</a:t>
            </a:r>
            <a:r>
              <a:rPr lang="es-ES" sz="2400" dirty="0"/>
              <a:t> </a:t>
            </a:r>
            <a:r>
              <a:rPr lang="es-ES" sz="2400" dirty="0" err="1"/>
              <a:t>balproikoak</a:t>
            </a:r>
            <a:r>
              <a:rPr lang="es-ES" sz="2400" dirty="0"/>
              <a:t> </a:t>
            </a:r>
            <a:r>
              <a:rPr lang="es-ES" sz="2400" dirty="0" err="1"/>
              <a:t>haurdun</a:t>
            </a:r>
            <a:r>
              <a:rPr lang="es-ES" sz="2400" dirty="0"/>
              <a:t> </a:t>
            </a:r>
            <a:r>
              <a:rPr lang="es-ES" sz="2400" dirty="0" err="1"/>
              <a:t>dauden</a:t>
            </a:r>
            <a:r>
              <a:rPr lang="es-ES" sz="2400" dirty="0"/>
              <a:t> </a:t>
            </a:r>
            <a:r>
              <a:rPr lang="es-ES" sz="2400" dirty="0" err="1"/>
              <a:t>emakumeengan</a:t>
            </a:r>
            <a:r>
              <a:rPr lang="es-ES" sz="2400" dirty="0"/>
              <a:t> </a:t>
            </a:r>
            <a:r>
              <a:rPr lang="es-ES" sz="2400" dirty="0" err="1"/>
              <a:t>duen</a:t>
            </a:r>
            <a:r>
              <a:rPr lang="es-ES" sz="2400" dirty="0"/>
              <a:t> </a:t>
            </a:r>
            <a:r>
              <a:rPr lang="es-ES" sz="2400" dirty="0" err="1"/>
              <a:t>eragina</a:t>
            </a:r>
            <a:r>
              <a:rPr lang="es-ES" sz="2400" dirty="0"/>
              <a:t> </a:t>
            </a:r>
            <a:r>
              <a:rPr lang="es-ES" sz="2400" dirty="0" err="1"/>
              <a:t>arintzeko</a:t>
            </a:r>
            <a:r>
              <a:rPr lang="es-ES" sz="2400" dirty="0"/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1233444"/>
            <a:ext cx="820891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2011n: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FDAk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ohartarazi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lehen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aldiz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balproikoaren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eraginpean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egon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haurrek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garapen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kognitiboan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atzeratasuna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jasan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zezaketela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adin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ugalkorrean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dauden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emakumeen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kasuan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lehenengo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murrizketak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2014an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igorri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kaltetuen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elkarteek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egindako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presioaren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ondorioz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(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AEMPSen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segurtasun-oharra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 2014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2015eko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maiatzean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AEMPSak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fitxa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teknikoak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erabilera-orriak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aldatu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zituen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 “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asaldura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ebolutiboen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arriskuari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sortzetiko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anomaliei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buruzko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jaso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maiztasunari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aipamenik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egin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gabe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ordea</a:t>
            </a:r>
            <a:endParaRPr lang="es-ES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2015eko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ekainean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Sanofik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“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arriskuak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gutxitzeko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materialak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banatu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zizkien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profesionalei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elkarte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zientifikoei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eta 2016ko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uztailean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informazio-txartela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gaixoentzat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just"/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2018an: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AEMPSak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aitortu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du </a:t>
            </a:r>
            <a:r>
              <a:rPr lang="es-ES" sz="1800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neurriak</a:t>
            </a:r>
            <a:r>
              <a:rPr lang="es-ES" sz="18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direla</a:t>
            </a:r>
            <a:r>
              <a:rPr lang="es-ES" sz="18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eraginkorrak</a:t>
            </a:r>
            <a:r>
              <a:rPr lang="es-ES" sz="18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izan.</a:t>
            </a:r>
          </a:p>
        </p:txBody>
      </p:sp>
    </p:spTree>
    <p:extLst>
      <p:ext uri="{BB962C8B-B14F-4D97-AF65-F5344CB8AC3E}">
        <p14:creationId xmlns:p14="http://schemas.microsoft.com/office/powerpoint/2010/main" val="42935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8777D82C0E7F041BE385BA7B1C5439C" ma:contentTypeVersion="2" ma:contentTypeDescription="Crear nuevo documento." ma:contentTypeScope="" ma:versionID="f4b27f8fe8664366bdf6676d59c82193">
  <xsd:schema xmlns:xsd="http://www.w3.org/2001/XMLSchema" xmlns:xs="http://www.w3.org/2001/XMLSchema" xmlns:p="http://schemas.microsoft.com/office/2006/metadata/properties" xmlns:ns2="59b1ec03-b902-494f-a13a-e1be70122d03" targetNamespace="http://schemas.microsoft.com/office/2006/metadata/properties" ma:root="true" ma:fieldsID="f39920105db1b48d6258c188c6e9f30b" ns2:_="">
    <xsd:import namespace="59b1ec03-b902-494f-a13a-e1be70122d03"/>
    <xsd:element name="properties">
      <xsd:complexType>
        <xsd:sequence>
          <xsd:element name="documentManagement">
            <xsd:complexType>
              <xsd:all>
                <xsd:element ref="ns2:Publicado" minOccurs="0"/>
                <xsd:element ref="ns2:FechaPublicac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1ec03-b902-494f-a13a-e1be70122d03" elementFormDefault="qualified">
    <xsd:import namespace="http://schemas.microsoft.com/office/2006/documentManagement/types"/>
    <xsd:import namespace="http://schemas.microsoft.com/office/infopath/2007/PartnerControls"/>
    <xsd:element name="Publicado" ma:index="8" nillable="true" ma:displayName="Publicado" ma:default="0" ma:internalName="Publicado">
      <xsd:simpleType>
        <xsd:restriction base="dms:Boolean"/>
      </xsd:simpleType>
    </xsd:element>
    <xsd:element name="FechaPublicacion" ma:index="9" nillable="true" ma:displayName="Zona Pública" ma:format="DateTime" ma:internalName="FechaPublicacion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Publicacion xmlns="59b1ec03-b902-494f-a13a-e1be70122d03" xsi:nil="true"/>
    <Publicado xmlns="59b1ec03-b902-494f-a13a-e1be70122d03">false</Publicado>
  </documentManagement>
</p:properties>
</file>

<file path=customXml/itemProps1.xml><?xml version="1.0" encoding="utf-8"?>
<ds:datastoreItem xmlns:ds="http://schemas.openxmlformats.org/officeDocument/2006/customXml" ds:itemID="{FE463E3A-5EED-4F2B-A711-3E7D7872B6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30987A-C04C-416C-801B-45A99CA6F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1ec03-b902-494f-a13a-e1be70122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AA843C-5987-4C93-8A8E-FD4366C224CE}">
  <ds:schemaRefs>
    <ds:schemaRef ds:uri="http://www.w3.org/XML/1998/namespace"/>
    <ds:schemaRef ds:uri="http://schemas.microsoft.com/office/infopath/2007/PartnerControls"/>
    <ds:schemaRef ds:uri="http://purl.org/dc/elements/1.1/"/>
    <ds:schemaRef ds:uri="59b1ec03-b902-494f-a13a-e1be70122d0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1648</Words>
  <Application>Microsoft Office PowerPoint</Application>
  <PresentationFormat>Presentación en pantalla (4:3)</PresentationFormat>
  <Paragraphs>132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3_Diseño personalizado</vt:lpstr>
      <vt:lpstr>Presentación de PowerPoint</vt:lpstr>
      <vt:lpstr>AURKIBIDEA</vt:lpstr>
      <vt:lpstr>Sarrera</vt:lpstr>
      <vt:lpstr>Noiztik dira ezagunak balproikoaren ondorioak haurdunaldian, eta zenbaterainoko garrantzia dute?</vt:lpstr>
      <vt:lpstr>Noiztik dira ezagunak balproikoaren ondorioak haurdunaldian, eta zenbaterainoko garrantzia dute?</vt:lpstr>
      <vt:lpstr>Noiztik dira ezagunak balproikoaren ondorioak haurdunaldian, eta zenbaterainoko garrantzia dute?</vt:lpstr>
      <vt:lpstr>Noiztik dira ezagunak balproikoaren ondorioak haurdunaldian, eta zenbaterainoko garrantzia dute?</vt:lpstr>
      <vt:lpstr>Zenbat haur kaltetu egon daitezke?</vt:lpstr>
      <vt:lpstr>Zer ekimen jarri dira martxan balproikoak haurdun dauden emakumeengan duen eragina arintzeko?</vt:lpstr>
      <vt:lpstr>Zer ekimen jarri dira martxan balproikoak haurdun dauden emakumeengan duen eragina arintzeko?</vt:lpstr>
      <vt:lpstr>Zer ekimen jarri dira martxan balproikoak haurdun dauden emakumeengan duen eragina arintzeko?</vt:lpstr>
      <vt:lpstr>Zer ekimen jarri dira martxan balproikoak haurdun dauden emakumeengan duen eragina arintzeko?</vt:lpstr>
      <vt:lpstr>Nola gertatu da hori informazioa aspaldidanik eskuragai bazegoen?</vt:lpstr>
      <vt:lpstr>Zer egin dezakegu balproikoak haur gehiagori kalterik egin ez diezaion?</vt:lpstr>
      <vt:lpstr>Zer egin dezakegu balproikoak haur gehiagori kalterik egin ez diezaion?</vt:lpstr>
      <vt:lpstr>Osakidetzaren Osasun Mentaleko Sareak, garrantzitsuena azpimarratzen</vt:lpstr>
      <vt:lpstr>Osakidetzaren Osasun Mentaleko Sareak, garrantzitsuena azpimarratzen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Varona Garcia, Carlos Felipe</cp:lastModifiedBy>
  <cp:revision>309</cp:revision>
  <dcterms:created xsi:type="dcterms:W3CDTF">2007-11-13T08:52:06Z</dcterms:created>
  <dcterms:modified xsi:type="dcterms:W3CDTF">2018-06-20T06:06:42Z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  <property fmtid="{D5CDD505-2E9C-101B-9397-08002B2CF9AE}" pid="8" name="ContentTypeId">
    <vt:lpwstr>0x01010018777D82C0E7F041BE385BA7B1C5439C</vt:lpwstr>
  </property>
</Properties>
</file>