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84" r:id="rId3"/>
    <p:sldId id="296" r:id="rId4"/>
    <p:sldId id="298" r:id="rId5"/>
    <p:sldId id="299" r:id="rId6"/>
    <p:sldId id="300" r:id="rId7"/>
    <p:sldId id="317" r:id="rId8"/>
    <p:sldId id="335" r:id="rId9"/>
    <p:sldId id="336" r:id="rId10"/>
    <p:sldId id="337" r:id="rId11"/>
    <p:sldId id="338" r:id="rId12"/>
    <p:sldId id="339" r:id="rId13"/>
    <p:sldId id="342" r:id="rId14"/>
    <p:sldId id="343" r:id="rId15"/>
    <p:sldId id="344" r:id="rId16"/>
    <p:sldId id="345" r:id="rId17"/>
    <p:sldId id="346" r:id="rId18"/>
    <p:sldId id="340" r:id="rId19"/>
    <p:sldId id="341" r:id="rId20"/>
    <p:sldId id="292" r:id="rId21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RITXU ETXEBERRIA AGIRRE" initials="AE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4" autoAdjust="0"/>
    <p:restoredTop sz="92553" autoAdjust="0"/>
  </p:normalViewPr>
  <p:slideViewPr>
    <p:cSldViewPr>
      <p:cViewPr>
        <p:scale>
          <a:sx n="64" d="100"/>
          <a:sy n="64" d="100"/>
        </p:scale>
        <p:origin x="-1230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04/05/2018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04/05/2018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04/05/2018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es/url?sa=i&amp;rct=j&amp;q=&amp;esrc=s&amp;source=images&amp;cd=&amp;ved=0ahUKEwjd1cG0q-7ZAhXDVhQKHSlQDjoQjRwIBg&amp;url=https://fotky-foto.cz/fotobanka/kreslene-vektorove-zarovky(4-4588711)/&amp;psig=AOvVaw1L9-Sx_6krrWy4f62zYtM_&amp;ust=1521203656231665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hyperlink" Target="http://www.osakidetza.euskadi.eus/contenidos/informacion/cevime_infac_2018/es_def/adjuntos/INFAC_Vol_26_N%201_es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1196752"/>
            <a:ext cx="9144000" cy="2664296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b="1" dirty="0" smtClean="0"/>
              <a:t>TRATAMIENTO DE LA ARTROSIS</a:t>
            </a:r>
            <a:br>
              <a:rPr lang="es-ES" b="1" dirty="0" smtClean="0"/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b="1" dirty="0" smtClean="0"/>
              <a:t>Vol. 26, </a:t>
            </a:r>
            <a:r>
              <a:rPr lang="es-ES" b="1" dirty="0"/>
              <a:t>Nº 1</a:t>
            </a:r>
            <a:r>
              <a:rPr lang="es-ES" b="1" dirty="0" smtClean="0"/>
              <a:t>, 2018</a:t>
            </a:r>
            <a:br>
              <a:rPr lang="es-ES" b="1" dirty="0" smtClean="0"/>
            </a:b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5616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TRATAMIENTO FARMACOLÓGICO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124744"/>
            <a:ext cx="813690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Inyecciones </a:t>
            </a:r>
            <a:r>
              <a:rPr lang="es-ES" sz="1800" b="1" dirty="0" err="1" smtClean="0">
                <a:solidFill>
                  <a:schemeClr val="tx2"/>
                </a:solidFill>
                <a:latin typeface="Arial Unicode MS" pitchFamily="34" charset="-128"/>
              </a:rPr>
              <a:t>intraarticulares</a:t>
            </a: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 de ácido hialurónico en artrosis de rodilla</a:t>
            </a:r>
            <a:r>
              <a:rPr lang="es-ES" sz="1800" b="1" dirty="0" smtClean="0">
                <a:latin typeface="Arial Unicode MS" pitchFamily="34" charset="-128"/>
              </a:rPr>
              <a:t>; </a:t>
            </a:r>
            <a:r>
              <a:rPr lang="es-ES" sz="1800" dirty="0" smtClean="0">
                <a:latin typeface="Arial Unicode MS" pitchFamily="34" charset="-128"/>
              </a:rPr>
              <a:t>Beneficio pequeño, clínicamente irrelevante respecto a placebo.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4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Corticoides </a:t>
            </a:r>
            <a:r>
              <a:rPr lang="es-ES" sz="1800" b="1" dirty="0" err="1" smtClean="0">
                <a:solidFill>
                  <a:schemeClr val="tx2"/>
                </a:solidFill>
                <a:latin typeface="Arial Unicode MS" pitchFamily="34" charset="-128"/>
              </a:rPr>
              <a:t>intraarticulares</a:t>
            </a:r>
            <a:r>
              <a:rPr lang="es-ES" sz="1800" b="1" dirty="0" smtClean="0">
                <a:latin typeface="Arial Unicode MS" pitchFamily="34" charset="-128"/>
              </a:rPr>
              <a:t>; </a:t>
            </a:r>
            <a:r>
              <a:rPr lang="es-ES" sz="1800" dirty="0" smtClean="0">
                <a:latin typeface="Arial Unicode MS" pitchFamily="34" charset="-128"/>
              </a:rPr>
              <a:t>Tratamiento complementario para el alivio del dolor moderado-severo en artrosis de rodilla y cadera. Beneficio de corta duración, no más de 4 semanas y es más eficaz cuando hay signos inflamatorios como derrame articular. 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_tradnl" sz="1800" dirty="0">
                <a:latin typeface="Arial Unicode MS" pitchFamily="34" charset="-128"/>
              </a:rPr>
              <a:t> </a:t>
            </a:r>
            <a:r>
              <a:rPr lang="es-ES_tradnl" sz="1800" dirty="0" smtClean="0">
                <a:latin typeface="Arial Unicode MS" pitchFamily="34" charset="-128"/>
              </a:rPr>
              <a:t>     No es recomendable más de 3 infiltraciones en un año. 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4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Parches de lidocaína</a:t>
            </a:r>
            <a:r>
              <a:rPr lang="es-ES" sz="1800" b="1" dirty="0" smtClean="0">
                <a:latin typeface="Arial Unicode MS" pitchFamily="34" charset="-128"/>
              </a:rPr>
              <a:t>; </a:t>
            </a:r>
            <a:r>
              <a:rPr lang="es-ES" sz="1800" dirty="0" smtClean="0">
                <a:latin typeface="Arial Unicode MS" pitchFamily="34" charset="-128"/>
              </a:rPr>
              <a:t>Autorizados para  el </a:t>
            </a:r>
            <a:r>
              <a:rPr lang="es-ES" sz="1800" dirty="0">
                <a:latin typeface="Arial Unicode MS" pitchFamily="34" charset="-128"/>
              </a:rPr>
              <a:t>a</a:t>
            </a:r>
            <a:r>
              <a:rPr lang="es-ES" sz="1800" dirty="0" smtClean="0">
                <a:latin typeface="Arial Unicode MS" pitchFamily="34" charset="-128"/>
              </a:rPr>
              <a:t>livio sintomático del dolor </a:t>
            </a:r>
            <a:r>
              <a:rPr lang="es-ES" sz="1800" dirty="0" err="1" smtClean="0">
                <a:latin typeface="Arial Unicode MS" pitchFamily="34" charset="-128"/>
              </a:rPr>
              <a:t>neuropático</a:t>
            </a:r>
            <a:r>
              <a:rPr lang="es-ES" sz="1800" dirty="0" smtClean="0">
                <a:latin typeface="Arial Unicode MS" pitchFamily="34" charset="-128"/>
              </a:rPr>
              <a:t> asociado a infección previa por herpes zoster (neuralgia </a:t>
            </a:r>
            <a:r>
              <a:rPr lang="es-ES" sz="1800" dirty="0" err="1" smtClean="0">
                <a:latin typeface="Arial Unicode MS" pitchFamily="34" charset="-128"/>
              </a:rPr>
              <a:t>postherpética</a:t>
            </a:r>
            <a:r>
              <a:rPr lang="es-ES" sz="1800" dirty="0" smtClean="0">
                <a:latin typeface="Arial Unicode MS" pitchFamily="34" charset="-128"/>
              </a:rPr>
              <a:t>) en adultos. 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     La evidencia en artrosis es escasa </a:t>
            </a:r>
            <a:endParaRPr lang="es-ES" sz="1800" b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3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712968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La controversia de los SYSADOA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908720"/>
            <a:ext cx="799288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Medicamentos denominados de acción lenta porque su pretendido efecto clínico se produce semanas después de iniciar el tratamiento.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En España están comercializados: </a:t>
            </a:r>
            <a:r>
              <a:rPr lang="es-ES" sz="2000" b="1" dirty="0" err="1" smtClean="0">
                <a:latin typeface="Arial Unicode MS" pitchFamily="34" charset="-128"/>
              </a:rPr>
              <a:t>condroitín</a:t>
            </a:r>
            <a:r>
              <a:rPr lang="es-ES" sz="2000" b="1" dirty="0" smtClean="0">
                <a:latin typeface="Arial Unicode MS" pitchFamily="34" charset="-128"/>
              </a:rPr>
              <a:t> sulfato, glucosamina y </a:t>
            </a:r>
            <a:r>
              <a:rPr lang="es-ES" sz="2000" b="1" dirty="0" err="1" smtClean="0">
                <a:latin typeface="Arial Unicode MS" pitchFamily="34" charset="-128"/>
              </a:rPr>
              <a:t>diacereína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Su eficacia ha sido cuestionada desde hace tiempo, denegando o retirando su </a:t>
            </a:r>
            <a:r>
              <a:rPr lang="es-ES" sz="2000" dirty="0">
                <a:latin typeface="Arial Unicode MS" pitchFamily="34" charset="-128"/>
              </a:rPr>
              <a:t>financiación (Dinamarca, </a:t>
            </a:r>
            <a:r>
              <a:rPr lang="es-ES" sz="2000" dirty="0" smtClean="0">
                <a:latin typeface="Arial Unicode MS" pitchFamily="34" charset="-128"/>
              </a:rPr>
              <a:t>Suecia) y considerándose suplementos dietéticos no financiados, no medicamentos, en otros países, (Estado Unidos, Reino Unido). </a:t>
            </a:r>
          </a:p>
        </p:txBody>
      </p:sp>
    </p:spTree>
    <p:extLst>
      <p:ext uri="{BB962C8B-B14F-4D97-AF65-F5344CB8AC3E}">
        <p14:creationId xmlns:p14="http://schemas.microsoft.com/office/powerpoint/2010/main" val="21122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908720"/>
            <a:ext cx="799288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Revisiones sistemáticas y ensayos clínicos sobre estos fármacos: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endParaRPr lang="es-ES" sz="1000" dirty="0">
              <a:latin typeface="Arial Unicode MS" pitchFamily="34" charset="-128"/>
            </a:endParaRPr>
          </a:p>
          <a:p>
            <a:pPr marL="0" lvl="1" indent="0"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i="1" dirty="0" smtClean="0">
                <a:latin typeface="Arial Unicode MS" pitchFamily="34" charset="-128"/>
              </a:rPr>
              <a:t>Servicio de Evaluación de Tecnologías Sanitarias del País Vasco, 2013</a:t>
            </a:r>
            <a:r>
              <a:rPr lang="es-ES" sz="1800" dirty="0" smtClean="0">
                <a:latin typeface="Arial Unicode MS" pitchFamily="34" charset="-128"/>
              </a:rPr>
              <a:t>: Revisión sistemática de la evidencia acerca de la eficacia y seguridad de los SYSADOA que concluye que </a:t>
            </a:r>
            <a:r>
              <a:rPr lang="es-ES" sz="1800" b="1" dirty="0" smtClean="0">
                <a:latin typeface="Arial Unicode MS" pitchFamily="34" charset="-128"/>
              </a:rPr>
              <a:t>estos fármacos no son más efectivos que el placebo en el tratamiento sintomático de la artrosis. </a:t>
            </a:r>
          </a:p>
          <a:p>
            <a:pPr marL="0" lvl="1" indent="0" algn="just">
              <a:buClr>
                <a:schemeClr val="tx2">
                  <a:lumMod val="50000"/>
                </a:schemeClr>
              </a:buClr>
            </a:pPr>
            <a:endParaRPr lang="es-ES" sz="1000" dirty="0">
              <a:latin typeface="Arial Unicode MS" pitchFamily="34" charset="-128"/>
            </a:endParaRPr>
          </a:p>
          <a:p>
            <a:pPr marL="0" lvl="1" indent="0"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i="1" dirty="0" smtClean="0">
                <a:latin typeface="Arial Unicode MS" pitchFamily="34" charset="-128"/>
              </a:rPr>
              <a:t>Cochrane, 2014</a:t>
            </a:r>
            <a:r>
              <a:rPr lang="es-ES" sz="1800" dirty="0" smtClean="0">
                <a:latin typeface="Arial Unicode MS" pitchFamily="34" charset="-128"/>
              </a:rPr>
              <a:t>: Revisión sistemática sobre la </a:t>
            </a:r>
            <a:r>
              <a:rPr lang="es-ES" sz="1800" dirty="0" err="1" smtClean="0">
                <a:solidFill>
                  <a:schemeClr val="tx2"/>
                </a:solidFill>
                <a:latin typeface="Arial Unicode MS" pitchFamily="34" charset="-128"/>
              </a:rPr>
              <a:t>diacereína</a:t>
            </a:r>
            <a:r>
              <a:rPr lang="es-ES" sz="1800" dirty="0" smtClean="0">
                <a:latin typeface="Arial Unicode MS" pitchFamily="34" charset="-128"/>
              </a:rPr>
              <a:t> que concluye que la solidez de las pruebas sobre </a:t>
            </a:r>
            <a:r>
              <a:rPr lang="es-ES" sz="1800" b="1" dirty="0" smtClean="0">
                <a:latin typeface="Arial Unicode MS" pitchFamily="34" charset="-128"/>
              </a:rPr>
              <a:t>su eficacia fue baja a moderada y el beneficio sintomático en cuanto a la reducción del dolor es mínimo. </a:t>
            </a:r>
          </a:p>
          <a:p>
            <a:pPr marL="0" lvl="1" indent="0" algn="just">
              <a:buClr>
                <a:schemeClr val="tx2">
                  <a:lumMod val="50000"/>
                </a:schemeClr>
              </a:buClr>
            </a:pPr>
            <a:endParaRPr lang="es-ES" sz="1000" dirty="0">
              <a:latin typeface="Arial Unicode MS" pitchFamily="34" charset="-128"/>
            </a:endParaRPr>
          </a:p>
          <a:p>
            <a:pPr marL="0" lvl="1" indent="0"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i="1" dirty="0" smtClean="0">
                <a:latin typeface="Arial Unicode MS" pitchFamily="34" charset="-128"/>
              </a:rPr>
              <a:t>Cochrane, 2015</a:t>
            </a:r>
            <a:r>
              <a:rPr lang="es-ES" sz="1800" dirty="0" smtClean="0">
                <a:latin typeface="Arial Unicode MS" pitchFamily="34" charset="-128"/>
              </a:rPr>
              <a:t>: Revisión sistemática sobre el </a:t>
            </a:r>
            <a:r>
              <a:rPr lang="es-ES" sz="1800" dirty="0" err="1" smtClean="0">
                <a:solidFill>
                  <a:schemeClr val="tx2"/>
                </a:solidFill>
                <a:latin typeface="Arial Unicode MS" pitchFamily="34" charset="-128"/>
              </a:rPr>
              <a:t>condroitín</a:t>
            </a:r>
            <a:r>
              <a:rPr lang="es-ES" sz="1800" dirty="0" smtClean="0">
                <a:solidFill>
                  <a:schemeClr val="tx2"/>
                </a:solidFill>
                <a:latin typeface="Arial Unicode MS" pitchFamily="34" charset="-128"/>
              </a:rPr>
              <a:t> sulfato solo o asociado a glucosamina</a:t>
            </a:r>
            <a:r>
              <a:rPr lang="es-ES" sz="1800" dirty="0" smtClean="0">
                <a:latin typeface="Arial Unicode MS" pitchFamily="34" charset="-128"/>
              </a:rPr>
              <a:t> que concluye que los ensayos existentes son de baja calidad y </a:t>
            </a:r>
            <a:r>
              <a:rPr lang="es-ES" sz="1800" b="1" dirty="0" smtClean="0">
                <a:latin typeface="Arial Unicode MS" pitchFamily="34" charset="-128"/>
              </a:rPr>
              <a:t>se requieren más estudios de alta calidad para evaluar el papel de </a:t>
            </a:r>
            <a:r>
              <a:rPr lang="es-ES" sz="1800" b="1" dirty="0" err="1" smtClean="0">
                <a:latin typeface="Arial Unicode MS" pitchFamily="34" charset="-128"/>
              </a:rPr>
              <a:t>condroitín</a:t>
            </a:r>
            <a:r>
              <a:rPr lang="es-ES" sz="1800" b="1" dirty="0" smtClean="0">
                <a:latin typeface="Arial Unicode MS" pitchFamily="34" charset="-128"/>
              </a:rPr>
              <a:t> sulfato en el tratamiento de la artrosis.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-27384"/>
            <a:ext cx="87129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mtClean="0"/>
              <a:t>La controversia de los SYSADOA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2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651304" cy="1143000"/>
          </a:xfrm>
        </p:spPr>
        <p:txBody>
          <a:bodyPr/>
          <a:lstStyle/>
          <a:p>
            <a:r>
              <a:rPr lang="es-ES" dirty="0" smtClean="0"/>
              <a:t>Ensayos clínicos (I)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66761"/>
              </p:ext>
            </p:extLst>
          </p:nvPr>
        </p:nvGraphicFramePr>
        <p:xfrm>
          <a:off x="251520" y="1268760"/>
          <a:ext cx="8640960" cy="302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2690"/>
                <a:gridCol w="2425815"/>
                <a:gridCol w="2922455"/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ENSAYO CLÍNICO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TRATAMIENTO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RESULTADOS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</a:tr>
              <a:tr h="157127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Ensayo MOVES (</a:t>
                      </a: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2015)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multicéntrico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aleatorizado, doble ciego de no inferioridad. 606 pacientes con artrosis de rodilla con evidencia radiográfica (grado 2-3 de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Kellgren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/Lawrence) y dolor basal moderado a severo [escala WOMAC </a:t>
                      </a:r>
                      <a:r>
                        <a:rPr lang="es-ES" sz="1600" u="sng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&gt;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301 (escala: 0-500)].</a:t>
                      </a:r>
                    </a:p>
                  </a:txBody>
                  <a:tcPr marL="66831" marR="66831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Condroitín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sulfato 400 mg + glucosamina 500 mg/3 veces al día.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Celecoxib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200 mg/día.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Sin rama </a:t>
                      </a: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placebo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Duración: 6 meses.</a:t>
                      </a:r>
                    </a:p>
                  </a:txBody>
                  <a:tcPr marL="66831" marR="66831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 los 6 meses, la combinación de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condroitín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sulfato y glucosamina fue no inferior a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celecoxib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en la reducción del dolor en la escala WOMAC (-185,7 vs -186,8 con la combinación y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celecoxib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respectivamente).</a:t>
                      </a:r>
                    </a:p>
                  </a:txBody>
                  <a:tcPr marL="66831" marR="668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4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7302"/>
            <a:ext cx="8784976" cy="1045434"/>
          </a:xfrm>
        </p:spPr>
        <p:txBody>
          <a:bodyPr/>
          <a:lstStyle/>
          <a:p>
            <a:r>
              <a:rPr lang="es-ES" dirty="0" smtClean="0"/>
              <a:t>Ensayos clínicos (II)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63863"/>
              </p:ext>
            </p:extLst>
          </p:nvPr>
        </p:nvGraphicFramePr>
        <p:xfrm>
          <a:off x="107504" y="1196752"/>
          <a:ext cx="8928992" cy="5624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2447"/>
                <a:gridCol w="2506676"/>
                <a:gridCol w="3019869"/>
              </a:tblGrid>
              <a:tr h="3600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ENSAYO CLÍNICO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TRATAMIENTO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RESULTADOS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</a:tr>
              <a:tr h="5264200"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Ensayo LEGS (</a:t>
                      </a: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2015)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multicéntrico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aleatorizado, doble ciego controlado con placebo. 605 pacientes con artrosis de rodilla y estrechamiento del compartimento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femorotibial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medio pero que tuvieran por lo menos un espacio articular &gt;2 mm (pacientes con enfermedad radiográfica leve o temprana).</a:t>
                      </a:r>
                    </a:p>
                  </a:txBody>
                  <a:tcPr marL="66831" marR="66831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</a:t>
                      </a:r>
                      <a:r>
                        <a:rPr lang="es-ES" sz="1600" kern="5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Condroitín</a:t>
                      </a: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sulfato 800 mg/día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Sulfato 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de glucosamina 1500 mg/día.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</a:t>
                      </a:r>
                      <a:r>
                        <a:rPr lang="es-ES" sz="1600" kern="5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Condroitín</a:t>
                      </a: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sulfato 800 mg/día + Sulfato de glucosamina 1500 mg/día.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Placebo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Duración: 2 años.</a:t>
                      </a:r>
                    </a:p>
                  </a:txBody>
                  <a:tcPr marL="66831" marR="66831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Reducción 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estadísticamente significativa del estrechamiento del espacio articular medido por radiografía de 0,10 mm (p=0,046) (IC 95%; 0,002-0,20 mm),  solamente en los pacientes que recibieron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condroitín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sulfato + glucosamina, respecto a placebo</a:t>
                      </a: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No se observaron diferencias significativas entre los grupos de tratamiento ni frente a placebo en la reducción del dolor medido en una Escala Visual Analógica (EVA).</a:t>
                      </a:r>
                    </a:p>
                  </a:txBody>
                  <a:tcPr marL="66831" marR="668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4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980728"/>
          </a:xfrm>
        </p:spPr>
        <p:txBody>
          <a:bodyPr/>
          <a:lstStyle/>
          <a:p>
            <a:r>
              <a:rPr lang="es-ES" dirty="0" smtClean="0"/>
              <a:t>Ensayos clínicos (III)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647778"/>
              </p:ext>
            </p:extLst>
          </p:nvPr>
        </p:nvGraphicFramePr>
        <p:xfrm>
          <a:off x="107504" y="943706"/>
          <a:ext cx="8928992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2447"/>
                <a:gridCol w="2506676"/>
                <a:gridCol w="3019869"/>
              </a:tblGrid>
              <a:tr h="18787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ENSAYO CLÍNICO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TRATAMIENTO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RESULTADOS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</a:tr>
              <a:tr h="52642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Ensayo </a:t>
                      </a:r>
                      <a:r>
                        <a:rPr lang="es-ES" sz="1600" kern="50" dirty="0" err="1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multicéntrico</a:t>
                      </a:r>
                      <a:r>
                        <a:rPr lang="es-ES" sz="1600" kern="5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</a:t>
                      </a:r>
                      <a:r>
                        <a:rPr lang="es-ES" sz="1600" kern="50" dirty="0" smtClean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2016), </a:t>
                      </a:r>
                      <a:r>
                        <a:rPr lang="es-ES" sz="1600" kern="5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aleatorizado, doble ciego controlado con placebo. 164 pacientes con artrosis de rodilla de grado 2-3 de </a:t>
                      </a:r>
                      <a:r>
                        <a:rPr lang="es-ES" sz="1600" kern="50" dirty="0" err="1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Kellgren</a:t>
                      </a:r>
                      <a:r>
                        <a:rPr lang="es-ES" sz="1600" kern="5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/Lawrence y dolor basal moderado a severo (62,1</a:t>
                      </a:r>
                      <a:r>
                        <a:rPr lang="es-ES" sz="1600" u="sng" kern="5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+</a:t>
                      </a:r>
                      <a:r>
                        <a:rPr lang="es-ES" sz="1600" kern="5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11,3 mm en una escala EVA).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</a:t>
                      </a:r>
                      <a:r>
                        <a:rPr lang="es-ES" sz="1600" kern="5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Condroitín</a:t>
                      </a:r>
                      <a:r>
                        <a:rPr lang="es-ES" sz="1600" kern="5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sulfato 1200 mg/día + glucosamina 1500 mg/día.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Placebo</a:t>
                      </a: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Estaba previsto que participaran 316 pacientes, pero se pre-especificó un análisis interino cuando la mitad de los pacientes completaran la primera parte del estudio</a:t>
                      </a:r>
                      <a:r>
                        <a:rPr lang="es-ES" sz="1600" kern="5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Duración: 6 meses.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Tras 6 meses de tratamiento, en el análisis interino: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Reducción del dolor superior 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en el grupo placebo (-20,5 mm), que en el de la combinación de ambos fármacos (-11,8 mm; p=0,029),</a:t>
                      </a: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con diferencias estadísticamente significativas a favor del placebo. Hubo una mayor tasa de abandonos en el grupo de tratamiento (31%) que en el grupo placebo (18%), principalmente debido a reacciones adversas (diarrea, dolor abdominal y estreñimiento) y a desviaciones del protocolo. Con estos resultados se decidió finalizar el estudio.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1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"/>
            <a:ext cx="8784976" cy="908719"/>
          </a:xfrm>
        </p:spPr>
        <p:txBody>
          <a:bodyPr/>
          <a:lstStyle/>
          <a:p>
            <a:r>
              <a:rPr lang="es-ES" dirty="0" smtClean="0"/>
              <a:t>Ensayos clínicos (IV)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088991"/>
              </p:ext>
            </p:extLst>
          </p:nvPr>
        </p:nvGraphicFramePr>
        <p:xfrm>
          <a:off x="107504" y="908720"/>
          <a:ext cx="8928992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2447"/>
                <a:gridCol w="2506676"/>
                <a:gridCol w="3019869"/>
              </a:tblGrid>
              <a:tr h="18787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ENSAYO CLÍNICO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TRATAMIENTO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RESULTADOS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831" marR="66831" marT="0" marB="0" anchor="ctr"/>
                </a:tc>
              </a:tr>
              <a:tr h="52642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Ensayo CONCEPT (</a:t>
                      </a: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2017),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multicéntrico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aleatorizado, doble ciego con doble enmascaramiento, controlado con placebo. 604 pacientes con artrosis de rodilla.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</a:t>
                      </a:r>
                      <a:r>
                        <a:rPr lang="es-ES" sz="1600" kern="5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Condroitín</a:t>
                      </a: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sulfato 800 mg/día.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</a:t>
                      </a:r>
                      <a:r>
                        <a:rPr lang="es-ES" sz="1600" kern="5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Celecoxib</a:t>
                      </a: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200 mg/día.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Placebo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Duración: 6 meses.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Reducción significativa del dolor medida en una escala 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EVA (rango</a:t>
                      </a: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de 0-100 mm) de -42,6 mm, -39,5 mm 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 -33,3 mm para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condroitín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sulfato,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celecoxib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y placebo, respectivame</a:t>
                      </a: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nte. 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Diferencias significativas en el índice de </a:t>
                      </a:r>
                      <a:r>
                        <a:rPr lang="es-ES" sz="1600" kern="50" dirty="0" err="1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Lequesne</a:t>
                      </a: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con reducciones de -4,7, -4,6 y -3,7 puntos para </a:t>
                      </a:r>
                      <a:r>
                        <a:rPr lang="es-ES" sz="1600" kern="5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condroitín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sulfato, </a:t>
                      </a:r>
                      <a:r>
                        <a:rPr lang="es-ES" sz="1600" kern="50" dirty="0" err="1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celecoxib</a:t>
                      </a: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y </a:t>
                      </a:r>
                      <a:r>
                        <a:rPr lang="es-ES" sz="1600" kern="5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placebo,</a:t>
                      </a: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respectivamente.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5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No hubo  diferencias significativas entre los 2 tratamientos y sí con el placebo. Una limitación importante de este estudio es la dudosa relevancia clínica de estas diferencias. </a:t>
                      </a:r>
                      <a:endParaRPr lang="es-ES" sz="1600" kern="5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37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268760"/>
            <a:ext cx="799288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800" b="1" dirty="0" smtClean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 posterioridad a estas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revisiones sistemáticas,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 han continuado publicando </a:t>
            </a:r>
            <a:r>
              <a:rPr lang="es-ES" sz="1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ensayos clínicos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 el objetivo de evaluar la eficacia de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condroitín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sulfato y glucosamina en artrosis, cuyos resultados siguen siendo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contradictorios;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mientras en unos estudios se observó una eficacia no inferior 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celecoxib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en la reducción del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dolor,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otros la eficacia analgésica no presentó diferencias frente a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placebo,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incluso fue inferior a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éste.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 tanto, la inconsistencia de los datos sobre su eficacia (tanto sintomática como estructural), no permite recomendar el empleo de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condroitín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sulfato y/o glucosamina en el tratamiento de la artrosis. La Guía del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NICE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 los recoge como opción de tratamiento, y el American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College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Rheumatology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desaconseja expresamente su uso en artrosis de rodilla y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cadera.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-27384"/>
            <a:ext cx="87129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smtClean="0"/>
              <a:t>SYSADOA: nuevos ensayos clínicos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438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5616"/>
          </a:xfrm>
        </p:spPr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251520" y="980728"/>
            <a:ext cx="8568952" cy="5544616"/>
          </a:xfrm>
        </p:spPr>
        <p:txBody>
          <a:bodyPr/>
          <a:lstStyle/>
          <a:p>
            <a:pPr algn="just"/>
            <a:r>
              <a:rPr lang="es-ES" sz="2000" dirty="0" smtClean="0"/>
              <a:t>El objetivo del tratamiento debe ser controlar los síntomas (aliviar el dolor, reducir la inflamación y aumentar la capacidad funcional para mejorar la calidad de vida de los paciente) y ralentizar la progresión de la enfermedad. </a:t>
            </a:r>
            <a:endParaRPr lang="es-ES" sz="2000" dirty="0"/>
          </a:p>
          <a:p>
            <a:pPr algn="just"/>
            <a:r>
              <a:rPr lang="es-ES" sz="2000" dirty="0" smtClean="0"/>
              <a:t>Las medidas no farmacológicas son la base del tratamiento de la artrosis (una adecuada educación al paciente, el ejercicio físico y el control del peso), de acuerdo a un programa adaptado a cada persona y a su compromiso e implicación. </a:t>
            </a:r>
            <a:endParaRPr lang="es-ES" sz="2000" dirty="0"/>
          </a:p>
          <a:p>
            <a:pPr algn="just"/>
            <a:r>
              <a:rPr lang="es-ES" sz="2000" dirty="0" smtClean="0"/>
              <a:t>El tratamiento farmacológico debe ser individualizado, dependiendo de las características del dolor, del tipo y número de articulaciones afectadas y la comorbilidad del paciente. </a:t>
            </a:r>
            <a:endParaRPr lang="es-ES" sz="2000" dirty="0"/>
          </a:p>
          <a:p>
            <a:pPr algn="just"/>
            <a:r>
              <a:rPr lang="es-ES" sz="2000" dirty="0" smtClean="0"/>
              <a:t>La eficacia de los SYSADOA en el tratamiento de la artrosis sigue siendo controvertida, por lo que no se recomienda su utilización.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07480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5616"/>
          </a:xfrm>
        </p:spPr>
        <p:txBody>
          <a:bodyPr/>
          <a:lstStyle/>
          <a:p>
            <a:r>
              <a:rPr lang="es-ES" dirty="0" smtClean="0"/>
              <a:t>IDEAS CLAVE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12776"/>
            <a:ext cx="7992888" cy="403244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/>
              <a:t>Las medidas no farmacológicas son el pilar básico en el tratamiento de la artrosis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/>
              <a:t>La pérdida de peso consigue el alivio del dolor, de la rigidez articular y mejoría funcional.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/>
              <a:t>El ejercicio tiene una eficacia similar a los AINE en el alivio del dolor y la mejoría funcional.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/>
              <a:t>Los fármacos solo se deben utilizar en los periodos sintomáticos.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/>
              <a:t>No se recomienda el uso de los SYSADOA</a:t>
            </a:r>
            <a:endParaRPr lang="es-ES" sz="2400" dirty="0"/>
          </a:p>
        </p:txBody>
      </p:sp>
      <p:pic>
        <p:nvPicPr>
          <p:cNvPr id="102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1080120" cy="135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3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814"/>
            <a:ext cx="8229600" cy="1046922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052736"/>
            <a:ext cx="8352928" cy="36724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sz="2400" b="1" dirty="0">
                <a:solidFill>
                  <a:schemeClr val="bg1"/>
                </a:solidFill>
                <a:latin typeface="Arial Unicode MS" pitchFamily="34" charset="-128"/>
              </a:rPr>
              <a:t>Introducción </a:t>
            </a:r>
          </a:p>
          <a:p>
            <a:pPr lvl="0"/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Etiopatogenia. Factores de riesgo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400" b="1" dirty="0">
                <a:solidFill>
                  <a:schemeClr val="bg1"/>
                </a:solidFill>
                <a:latin typeface="Arial Unicode MS" pitchFamily="34" charset="-128"/>
              </a:rPr>
              <a:t>Tratamiento</a:t>
            </a:r>
          </a:p>
          <a:p>
            <a:pPr lvl="1"/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Medidas no farmacológicas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1"/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Tratamiento  farmacológico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La controversia de los SYSADOA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Conclusiones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Ideas clave	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4" y="1916832"/>
            <a:ext cx="453548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800" b="1" dirty="0">
                <a:latin typeface="Arial Unicode MS" pitchFamily="34" charset="-128"/>
                <a:hlinkClick r:id="rId4"/>
              </a:rPr>
              <a:t>INFAC 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Vol. 26, </a:t>
            </a:r>
            <a:r>
              <a:rPr lang="es-ES_tradnl" sz="2800" b="1" dirty="0">
                <a:latin typeface="Arial Unicode MS" pitchFamily="34" charset="-128"/>
                <a:hlinkClick r:id="rId4"/>
              </a:rPr>
              <a:t>Nº 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1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más </a:t>
            </a:r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15616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INTRODUCCIÓN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24744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La artrosis es un síndrome de dolor articular acompañado de diversos grados de limitación funcional y reducción de la calidad de vida.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Con frecuencia se asocia con alteraciones del ánimo y trastornos del sueño.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Se caracteriza por una pérdida de cartílago articular, remodelación del hueso subyacente y cierto grado de inflamación asociado.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Las articulaciones más afectadas son: cadera, rodilla, manos, pies y columna vertebral. 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  <a:endParaRPr lang="es-ES" sz="24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059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994122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DIAGNÓSTICO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908720"/>
            <a:ext cx="849694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2400" dirty="0" smtClean="0"/>
              <a:t>Se basa en</a:t>
            </a:r>
          </a:p>
          <a:p>
            <a:pPr lvl="1"/>
            <a:r>
              <a:rPr lang="es-ES" sz="2400" dirty="0" smtClean="0"/>
              <a:t>Clínica:</a:t>
            </a:r>
          </a:p>
          <a:p>
            <a:pPr lvl="2"/>
            <a:r>
              <a:rPr lang="es-ES" dirty="0" smtClean="0"/>
              <a:t>Dolor tipo mecánico</a:t>
            </a:r>
          </a:p>
          <a:p>
            <a:pPr lvl="2"/>
            <a:r>
              <a:rPr lang="es-ES" dirty="0" smtClean="0"/>
              <a:t>Rigidez</a:t>
            </a:r>
          </a:p>
          <a:p>
            <a:pPr lvl="2"/>
            <a:r>
              <a:rPr lang="es-ES" dirty="0" smtClean="0"/>
              <a:t>Deformidad</a:t>
            </a:r>
          </a:p>
          <a:p>
            <a:pPr lvl="2"/>
            <a:r>
              <a:rPr lang="es-ES" dirty="0" smtClean="0"/>
              <a:t>Crepitación articular</a:t>
            </a:r>
            <a:endParaRPr lang="es-ES" dirty="0"/>
          </a:p>
          <a:p>
            <a:pPr lvl="1"/>
            <a:r>
              <a:rPr lang="es-ES" sz="2400" dirty="0" smtClean="0"/>
              <a:t>Radiología</a:t>
            </a:r>
          </a:p>
          <a:p>
            <a:pPr lvl="1"/>
            <a:endParaRPr lang="es-ES" sz="1600" dirty="0"/>
          </a:p>
          <a:p>
            <a:r>
              <a:rPr lang="es-ES" sz="2400" dirty="0" smtClean="0"/>
              <a:t>Con frecuencia existe una pobre correlación clínico-radiológica: los mecanismos del dolor son complejos y multifactoriales</a:t>
            </a:r>
          </a:p>
        </p:txBody>
      </p:sp>
    </p:spTree>
    <p:extLst>
      <p:ext uri="{BB962C8B-B14F-4D97-AF65-F5344CB8AC3E}">
        <p14:creationId xmlns:p14="http://schemas.microsoft.com/office/powerpoint/2010/main" val="25974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s-ES" dirty="0" smtClean="0"/>
              <a:t>Etiopatogenia. Factores de riesgo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052736"/>
            <a:ext cx="864096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s-ES" sz="2000" dirty="0" smtClean="0"/>
              <a:t>Se considera un problema degenerativo, consecuencia normal del envejecimiento. Resulta de la interacción de factores genéticos, inflamación local, fuerzas mecánicas y procesos celulares y bioquímicos</a:t>
            </a:r>
          </a:p>
          <a:p>
            <a:pPr algn="just"/>
            <a:r>
              <a:rPr lang="es-ES" sz="2000" dirty="0" smtClean="0"/>
              <a:t>Factores de riesgo:</a:t>
            </a:r>
          </a:p>
          <a:p>
            <a:pPr lvl="1"/>
            <a:r>
              <a:rPr lang="es-ES" sz="2000" dirty="0" smtClean="0"/>
              <a:t>Edad</a:t>
            </a:r>
          </a:p>
          <a:p>
            <a:pPr lvl="1"/>
            <a:r>
              <a:rPr lang="es-ES" sz="2000" dirty="0" smtClean="0"/>
              <a:t>Sexo femenino</a:t>
            </a:r>
          </a:p>
          <a:p>
            <a:pPr lvl="1"/>
            <a:r>
              <a:rPr lang="es-ES" sz="2000" dirty="0" smtClean="0"/>
              <a:t>Obesidad (factor de riesgo modificable más importante)</a:t>
            </a:r>
          </a:p>
          <a:p>
            <a:pPr lvl="1"/>
            <a:r>
              <a:rPr lang="es-ES" sz="2000" dirty="0" smtClean="0"/>
              <a:t>Factores de carga; deporte profesional, algunas actividades laborales</a:t>
            </a:r>
          </a:p>
          <a:p>
            <a:pPr lvl="1"/>
            <a:r>
              <a:rPr lang="es-ES" sz="2000" dirty="0" smtClean="0"/>
              <a:t>Traumatismos, artritis previas y otras enfermedades óseas y articulares</a:t>
            </a:r>
          </a:p>
          <a:p>
            <a:pPr lvl="1"/>
            <a:r>
              <a:rPr lang="es-ES" sz="2000" dirty="0" smtClean="0"/>
              <a:t>Problemas en el desarrollo o enfermedades congénitas</a:t>
            </a:r>
          </a:p>
          <a:p>
            <a:pPr lvl="1"/>
            <a:r>
              <a:rPr lang="es-ES" sz="2000" dirty="0" smtClean="0"/>
              <a:t>Enfermedades por depósito; calcio, ácido úrico</a:t>
            </a:r>
          </a:p>
          <a:p>
            <a:pPr lvl="1"/>
            <a:r>
              <a:rPr lang="es-ES" sz="2000" dirty="0" smtClean="0"/>
              <a:t>Otras enfermedades metabólicas y/o endocrinas</a:t>
            </a:r>
          </a:p>
        </p:txBody>
      </p:sp>
    </p:spTree>
    <p:extLst>
      <p:ext uri="{BB962C8B-B14F-4D97-AF65-F5344CB8AC3E}">
        <p14:creationId xmlns:p14="http://schemas.microsoft.com/office/powerpoint/2010/main" val="16267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15616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TRATAMIENTO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908720"/>
            <a:ext cx="820891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Los objetivos </a:t>
            </a:r>
            <a:r>
              <a:rPr lang="es-ES" sz="2000" dirty="0" smtClean="0">
                <a:latin typeface="Arial Unicode MS" pitchFamily="34" charset="-128"/>
              </a:rPr>
              <a:t>del tratamiento deben ser aliviar el dolor, reducir la inflamación, mejorar la función articular y retrasar la progresión de la artrosis y del daño estructural consiguiente. 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El abordaje terapéutico comprende: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Medidas no farmacológicas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Tratamiento farmacológico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Cirugía de reemplazo de la articulación (</a:t>
            </a:r>
            <a:r>
              <a:rPr lang="es-ES" sz="2000" smtClean="0">
                <a:latin typeface="Arial Unicode MS" pitchFamily="34" charset="-128"/>
              </a:rPr>
              <a:t>casos invalidantes</a:t>
            </a:r>
            <a:r>
              <a:rPr lang="es-ES" sz="2000" dirty="0" smtClean="0">
                <a:latin typeface="Arial Unicode MS" pitchFamily="34" charset="-128"/>
              </a:rPr>
              <a:t>)</a:t>
            </a:r>
          </a:p>
          <a:p>
            <a:pPr marL="457200" lvl="1" indent="0" algn="just">
              <a:buClr>
                <a:schemeClr val="tx2">
                  <a:lumMod val="50000"/>
                </a:schemeClr>
              </a:buClr>
              <a:buNone/>
            </a:pPr>
            <a:endParaRPr lang="es-ES" sz="1600" dirty="0" smtClean="0"/>
          </a:p>
          <a:p>
            <a:pPr algn="just"/>
            <a:r>
              <a:rPr lang="es-E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Debe partir de un enfoque centrado en el paciente con su participación de forma activa en el manejo de su enfermedad y considerando sus necesidades y preferencias, plasmándolo en un plan de tratamiento individualizado. 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267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MEDIDAS NO FARMACOLÓGICAS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980728"/>
            <a:ext cx="806489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Deben ser la intervención inicial y constituyen el pilar básico del tratamiento: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0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Educación e información 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Ejercicio; frecuente, de baja intensidad y cotidiano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Terapia manual; movilización articular y manipulación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Pérdida de peso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Ortesis</a:t>
            </a:r>
            <a:r>
              <a:rPr lang="es-ES" sz="2000" dirty="0" smtClean="0">
                <a:latin typeface="Arial Unicode MS" pitchFamily="34" charset="-128"/>
              </a:rPr>
              <a:t>: bastón o muleta, calzado adecuado, rodilleras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Vendaje funcional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Agentes físicos; termoterapia y otros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Higiene postural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586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5616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TRATAMIENTO FARMACOLÓGICO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980728"/>
            <a:ext cx="799288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Debe ser individualizado y dependerá de factores como la intensidad del dolor, tipo y número de articulaciones afectadas, existencia de comorbilidades y posibles interacciones con medicamentos concomitantes.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Sólo debe ser administrado durante los periodos sintomáticos, ya que ninguno de los fármacos ha demostrado modificar la progresión de la enfermedad.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Además, hay que señalar que en esta patología se ha observado una elevada respuesta al placebo en los ensayos clínicos.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1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TRATAMIENTO FARMACOLÓGICO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980728"/>
            <a:ext cx="813690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Paracetamol</a:t>
            </a:r>
            <a:r>
              <a:rPr lang="es-ES" sz="1800" dirty="0" smtClean="0">
                <a:latin typeface="Arial Unicode MS" pitchFamily="34" charset="-128"/>
              </a:rPr>
              <a:t>;</a:t>
            </a:r>
            <a:r>
              <a:rPr lang="es-ES" sz="1800" b="1" dirty="0" smtClean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Históricamente de primera elección. Sin embargo, en los últimos años han surgido nuevas evidencias que muestran que su eficacia es escasa y clínicamente no relevante.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b="1" dirty="0">
                <a:solidFill>
                  <a:schemeClr val="tx2"/>
                </a:solidFill>
                <a:latin typeface="Arial Unicode MS" pitchFamily="34" charset="-128"/>
              </a:rPr>
              <a:t>AINE tópicos</a:t>
            </a:r>
            <a:r>
              <a:rPr lang="es-ES" sz="1800" dirty="0" smtClean="0">
                <a:latin typeface="Arial Unicode MS" pitchFamily="34" charset="-128"/>
              </a:rPr>
              <a:t>; De elección en artrosis de rodilla y mano para dolor leve-moderado.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b="1" dirty="0">
                <a:solidFill>
                  <a:schemeClr val="tx2"/>
                </a:solidFill>
                <a:latin typeface="Arial Unicode MS" pitchFamily="34" charset="-128"/>
              </a:rPr>
              <a:t>AINE orales</a:t>
            </a:r>
            <a:r>
              <a:rPr lang="es-ES" sz="1800" dirty="0" smtClean="0">
                <a:latin typeface="Arial Unicode MS" pitchFamily="34" charset="-128"/>
              </a:rPr>
              <a:t>; Útiles en el control del dolor, la rigidez y en la mejoría de la funcionalidad y calidad de vida de los pacientes. Se recomienda utilizarlos a la dosis más baja y durante el menor tiempo posible.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b="1" dirty="0" err="1">
                <a:solidFill>
                  <a:schemeClr val="tx2"/>
                </a:solidFill>
                <a:latin typeface="Arial Unicode MS" pitchFamily="34" charset="-128"/>
              </a:rPr>
              <a:t>Capsaicina</a:t>
            </a:r>
            <a:r>
              <a:rPr lang="es-ES" sz="1800" b="1" dirty="0">
                <a:solidFill>
                  <a:schemeClr val="tx2"/>
                </a:solidFill>
                <a:latin typeface="Arial Unicode MS" pitchFamily="34" charset="-128"/>
              </a:rPr>
              <a:t> tópica</a:t>
            </a:r>
            <a:r>
              <a:rPr lang="es-ES" sz="1800" dirty="0" smtClean="0">
                <a:latin typeface="Arial Unicode MS" pitchFamily="34" charset="-128"/>
              </a:rPr>
              <a:t>;</a:t>
            </a:r>
            <a:r>
              <a:rPr lang="es-ES" sz="1800" b="1" dirty="0" smtClean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Eficaz y segura cuando hay una o pocas articulaciones  afectadas y otras intervenciones son ineficaces o están contraindicadas. Uso limitado por efectos adversos locales.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b="1" dirty="0">
                <a:solidFill>
                  <a:schemeClr val="tx2"/>
                </a:solidFill>
                <a:latin typeface="Arial Unicode MS" pitchFamily="34" charset="-128"/>
              </a:rPr>
              <a:t>Opioides</a:t>
            </a:r>
            <a:r>
              <a:rPr lang="es-ES" sz="1800" b="1" dirty="0" smtClean="0">
                <a:latin typeface="Arial Unicode MS" pitchFamily="34" charset="-128"/>
              </a:rPr>
              <a:t>;</a:t>
            </a:r>
            <a:r>
              <a:rPr lang="es-ES" sz="1800" dirty="0" smtClean="0">
                <a:latin typeface="Arial Unicode MS" pitchFamily="34" charset="-128"/>
              </a:rPr>
              <a:t> En general, desaconsejados. En caso de utilizar, se recomienda comenzar con un opioide menor como </a:t>
            </a:r>
            <a:r>
              <a:rPr lang="es-ES" sz="1800" dirty="0" err="1">
                <a:latin typeface="Arial Unicode MS" pitchFamily="34" charset="-128"/>
              </a:rPr>
              <a:t>t</a:t>
            </a:r>
            <a:r>
              <a:rPr lang="es-ES" sz="1800" dirty="0" err="1" smtClean="0">
                <a:latin typeface="Arial Unicode MS" pitchFamily="34" charset="-128"/>
              </a:rPr>
              <a:t>ramadol</a:t>
            </a:r>
            <a:r>
              <a:rPr lang="es-ES" sz="1800" dirty="0" smtClean="0">
                <a:latin typeface="Arial Unicode MS" pitchFamily="34" charset="-128"/>
              </a:rPr>
              <a:t>. Uso a corto plazo en dolor incapacitante y sin otras alternativas.  </a:t>
            </a:r>
          </a:p>
        </p:txBody>
      </p:sp>
    </p:spTree>
    <p:extLst>
      <p:ext uri="{BB962C8B-B14F-4D97-AF65-F5344CB8AC3E}">
        <p14:creationId xmlns:p14="http://schemas.microsoft.com/office/powerpoint/2010/main" val="19103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1813</Words>
  <Application>Microsoft Office PowerPoint</Application>
  <PresentationFormat>Presentación en pantalla (4:3)</PresentationFormat>
  <Paragraphs>186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3_Diseño personalizado</vt:lpstr>
      <vt:lpstr> TRATAMIENTO DE LA ARTROSIS   Vol. 26, Nº 1, 2018 </vt:lpstr>
      <vt:lpstr>SUMARIO</vt:lpstr>
      <vt:lpstr>INTRODUCCIÓN</vt:lpstr>
      <vt:lpstr>DIAGNÓSTICO</vt:lpstr>
      <vt:lpstr>Etiopatogenia. Factores de riesgo</vt:lpstr>
      <vt:lpstr>TRATAMIENTO</vt:lpstr>
      <vt:lpstr>MEDIDAS NO FARMACOLÓGICAS</vt:lpstr>
      <vt:lpstr>TRATAMIENTO FARMACOLÓGICO</vt:lpstr>
      <vt:lpstr>TRATAMIENTO FARMACOLÓGICO</vt:lpstr>
      <vt:lpstr>TRATAMIENTO FARMACOLÓGICO</vt:lpstr>
      <vt:lpstr>La controversia de los SYSADOA</vt:lpstr>
      <vt:lpstr>Presentación de PowerPoint</vt:lpstr>
      <vt:lpstr>Ensayos clínicos (I)</vt:lpstr>
      <vt:lpstr>Ensayos clínicos (II)</vt:lpstr>
      <vt:lpstr>Ensayos clínicos (III)</vt:lpstr>
      <vt:lpstr>Ensayos clínicos (IV)</vt:lpstr>
      <vt:lpstr>Presentación de PowerPoint</vt:lpstr>
      <vt:lpstr>CONCLUSIONES</vt:lpstr>
      <vt:lpstr>IDEAS CLAVE</vt:lpstr>
      <vt:lpstr>Para más información y bibliografía…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Varona Garcia, Carlos Felipe</cp:lastModifiedBy>
  <cp:revision>247</cp:revision>
  <cp:lastPrinted>2017-11-29T13:42:47Z</cp:lastPrinted>
  <dcterms:created xsi:type="dcterms:W3CDTF">2007-11-13T08:52:06Z</dcterms:created>
  <dcterms:modified xsi:type="dcterms:W3CDTF">2018-05-04T07:22:50Z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