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3"/>
  </p:notesMasterIdLst>
  <p:sldIdLst>
    <p:sldId id="256" r:id="rId2"/>
    <p:sldId id="284" r:id="rId3"/>
    <p:sldId id="393" r:id="rId4"/>
    <p:sldId id="394" r:id="rId5"/>
    <p:sldId id="395" r:id="rId6"/>
    <p:sldId id="396" r:id="rId7"/>
    <p:sldId id="397" r:id="rId8"/>
    <p:sldId id="398" r:id="rId9"/>
    <p:sldId id="399" r:id="rId10"/>
    <p:sldId id="400" r:id="rId11"/>
    <p:sldId id="401" r:id="rId12"/>
    <p:sldId id="402" r:id="rId13"/>
    <p:sldId id="403" r:id="rId14"/>
    <p:sldId id="404" r:id="rId15"/>
    <p:sldId id="350" r:id="rId16"/>
    <p:sldId id="351" r:id="rId17"/>
    <p:sldId id="389" r:id="rId18"/>
    <p:sldId id="352" r:id="rId19"/>
    <p:sldId id="390" r:id="rId20"/>
    <p:sldId id="353" r:id="rId21"/>
    <p:sldId id="354" r:id="rId22"/>
    <p:sldId id="355" r:id="rId23"/>
    <p:sldId id="391" r:id="rId24"/>
    <p:sldId id="392" r:id="rId25"/>
    <p:sldId id="360" r:id="rId26"/>
    <p:sldId id="362" r:id="rId27"/>
    <p:sldId id="405" r:id="rId28"/>
    <p:sldId id="406" r:id="rId29"/>
    <p:sldId id="387" r:id="rId30"/>
    <p:sldId id="407" r:id="rId31"/>
    <p:sldId id="292" r:id="rId32"/>
  </p:sldIdLst>
  <p:sldSz cx="9144000" cy="6858000" type="screen4x3"/>
  <p:notesSz cx="6735763" cy="9869488"/>
  <p:defaultTextStyle>
    <a:defPPr>
      <a:defRPr lang="es-E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9">
          <p15:clr>
            <a:srgbClr val="A4A3A4"/>
          </p15:clr>
        </p15:guide>
        <p15:guide id="2" pos="212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RRITXU ETXEBERRIA AGIRRE" initials="AE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ACC6"/>
    <a:srgbClr val="990000"/>
    <a:srgbClr val="CC0000"/>
    <a:srgbClr val="CC6600"/>
    <a:srgbClr val="996600"/>
    <a:srgbClr val="FFECAF"/>
    <a:srgbClr val="518BE1"/>
    <a:srgbClr val="B5CCF9"/>
    <a:srgbClr val="3D92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58" autoAdjust="0"/>
    <p:restoredTop sz="92553" autoAdjust="0"/>
  </p:normalViewPr>
  <p:slideViewPr>
    <p:cSldViewPr>
      <p:cViewPr varScale="1">
        <p:scale>
          <a:sx n="115" d="100"/>
          <a:sy n="115" d="100"/>
        </p:scale>
        <p:origin x="1626" y="108"/>
      </p:cViewPr>
      <p:guideLst>
        <p:guide orient="horz" pos="2160"/>
        <p:guide pos="2880"/>
      </p:guideLst>
    </p:cSldViewPr>
  </p:slideViewPr>
  <p:outlineViewPr>
    <p:cViewPr>
      <p:scale>
        <a:sx n="33" d="100"/>
        <a:sy n="33" d="100"/>
      </p:scale>
      <p:origin x="0" y="6723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4" d="100"/>
          <a:sy n="54" d="100"/>
        </p:scale>
        <p:origin x="-1770" y="-96"/>
      </p:cViewPr>
      <p:guideLst>
        <p:guide orient="horz" pos="3109"/>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atin typeface="Times New Roman" charset="0"/>
              </a:defRPr>
            </a:lvl1pPr>
          </a:lstStyle>
          <a:p>
            <a:pPr>
              <a:defRPr/>
            </a:pPr>
            <a:endParaRPr lang="es-ES"/>
          </a:p>
        </p:txBody>
      </p:sp>
      <p:sp>
        <p:nvSpPr>
          <p:cNvPr id="3" name="2 Marcador de fecha"/>
          <p:cNvSpPr>
            <a:spLocks noGrp="1"/>
          </p:cNvSpPr>
          <p:nvPr>
            <p:ph type="dt" idx="1"/>
          </p:nvPr>
        </p:nvSpPr>
        <p:spPr>
          <a:xfrm>
            <a:off x="3815373" y="0"/>
            <a:ext cx="2918831" cy="493474"/>
          </a:xfrm>
          <a:prstGeom prst="rect">
            <a:avLst/>
          </a:prstGeom>
        </p:spPr>
        <p:txBody>
          <a:bodyPr vert="horz" lIns="91440" tIns="45720" rIns="91440" bIns="45720" rtlCol="0"/>
          <a:lstStyle>
            <a:lvl1pPr algn="r">
              <a:defRPr sz="1200">
                <a:latin typeface="Times New Roman" charset="0"/>
              </a:defRPr>
            </a:lvl1pPr>
          </a:lstStyle>
          <a:p>
            <a:pPr>
              <a:defRPr/>
            </a:pPr>
            <a:fld id="{3F26F19B-19DA-43CC-9B30-3634E0340C04}" type="datetimeFigureOut">
              <a:rPr lang="es-ES"/>
              <a:pPr>
                <a:defRPr/>
              </a:pPr>
              <a:t>30/04/2020</a:t>
            </a:fld>
            <a:endParaRPr lang="es-ES"/>
          </a:p>
        </p:txBody>
      </p:sp>
      <p:sp>
        <p:nvSpPr>
          <p:cNvPr id="4" name="3 Marcador de imagen de diapositiva"/>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pPr lvl="0"/>
            <a:endParaRPr lang="es-ES" noProof="0" smtClean="0"/>
          </a:p>
        </p:txBody>
      </p:sp>
      <p:sp>
        <p:nvSpPr>
          <p:cNvPr id="5" name="4 Marcador de notas"/>
          <p:cNvSpPr>
            <a:spLocks noGrp="1"/>
          </p:cNvSpPr>
          <p:nvPr>
            <p:ph type="body" sz="quarter" idx="3"/>
          </p:nvPr>
        </p:nvSpPr>
        <p:spPr>
          <a:xfrm>
            <a:off x="673577" y="4688007"/>
            <a:ext cx="5388610" cy="4441270"/>
          </a:xfrm>
          <a:prstGeom prst="rect">
            <a:avLst/>
          </a:prstGeom>
        </p:spPr>
        <p:txBody>
          <a:bodyPr vert="horz" wrap="square" lIns="91440" tIns="45720" rIns="91440" bIns="45720" numCol="1" anchor="t" anchorCtr="0" compatLnSpc="1">
            <a:prstTxWarp prst="textNoShape">
              <a:avLst/>
            </a:prstTxWarp>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6" name="5 Marcador de pie de página"/>
          <p:cNvSpPr>
            <a:spLocks noGrp="1"/>
          </p:cNvSpPr>
          <p:nvPr>
            <p:ph type="ftr" sz="quarter" idx="4"/>
          </p:nvPr>
        </p:nvSpPr>
        <p:spPr>
          <a:xfrm>
            <a:off x="0" y="9374301"/>
            <a:ext cx="2918831" cy="493474"/>
          </a:xfrm>
          <a:prstGeom prst="rect">
            <a:avLst/>
          </a:prstGeom>
        </p:spPr>
        <p:txBody>
          <a:bodyPr vert="horz" lIns="91440" tIns="45720" rIns="91440" bIns="45720" rtlCol="0" anchor="b"/>
          <a:lstStyle>
            <a:lvl1pPr algn="l">
              <a:defRPr sz="1200">
                <a:latin typeface="Times New Roman" charset="0"/>
              </a:defRPr>
            </a:lvl1pPr>
          </a:lstStyle>
          <a:p>
            <a:pPr>
              <a:defRPr/>
            </a:pPr>
            <a:endParaRPr lang="es-ES"/>
          </a:p>
        </p:txBody>
      </p:sp>
      <p:sp>
        <p:nvSpPr>
          <p:cNvPr id="7" name="6 Marcador de número de diapositiva"/>
          <p:cNvSpPr>
            <a:spLocks noGrp="1"/>
          </p:cNvSpPr>
          <p:nvPr>
            <p:ph type="sldNum" sz="quarter" idx="5"/>
          </p:nvPr>
        </p:nvSpPr>
        <p:spPr>
          <a:xfrm>
            <a:off x="3815373" y="9374301"/>
            <a:ext cx="2918831" cy="493474"/>
          </a:xfrm>
          <a:prstGeom prst="rect">
            <a:avLst/>
          </a:prstGeom>
        </p:spPr>
        <p:txBody>
          <a:bodyPr vert="horz" lIns="91440" tIns="45720" rIns="91440" bIns="45720" rtlCol="0" anchor="b"/>
          <a:lstStyle>
            <a:lvl1pPr algn="r">
              <a:defRPr sz="1200">
                <a:latin typeface="Times New Roman" charset="0"/>
              </a:defRPr>
            </a:lvl1pPr>
          </a:lstStyle>
          <a:p>
            <a:pPr>
              <a:defRPr/>
            </a:pPr>
            <a:fld id="{0FF8673E-DEAB-49A5-A971-2289EF22CECD}" type="slidenum">
              <a:rPr lang="es-ES"/>
              <a:pPr>
                <a:defRPr/>
              </a:pPr>
              <a:t>‹Nº›</a:t>
            </a:fld>
            <a:endParaRPr lang="es-ES"/>
          </a:p>
        </p:txBody>
      </p:sp>
    </p:spTree>
    <p:extLst>
      <p:ext uri="{BB962C8B-B14F-4D97-AF65-F5344CB8AC3E}">
        <p14:creationId xmlns:p14="http://schemas.microsoft.com/office/powerpoint/2010/main" val="41169579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ES" smtClean="0"/>
          </a:p>
        </p:txBody>
      </p:sp>
      <p:sp>
        <p:nvSpPr>
          <p:cNvPr id="24580"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96D6A83-BE5E-43C6-B684-6DA820C51AED}" type="slidenum">
              <a:rPr lang="es-ES" sz="1200" smtClean="0"/>
              <a:pPr eaLnBrk="1" hangingPunct="1"/>
              <a:t>1</a:t>
            </a:fld>
            <a:endParaRPr lang="es-E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S" dirty="0"/>
              <a:t>Existen comercializados varios complementos nutricionales a base de pirofosfato férrico </a:t>
            </a:r>
            <a:r>
              <a:rPr lang="es-ES" dirty="0" err="1"/>
              <a:t>liposomado</a:t>
            </a:r>
            <a:r>
              <a:rPr lang="es-ES" dirty="0"/>
              <a:t>, que podrían presentar una mejor absorción y tolerancia que las sales de hierro comúnmente utilizadas. Aún se dispone de pocos datos sobre su eficacia (procedentes de estudios realizados en pacientes con insuficiencia renal crónica no dializados), por lo que se requiere su confirmación en nuevos estudios.</a:t>
            </a:r>
          </a:p>
          <a:p>
            <a:endParaRPr lang="es-ES" dirty="0"/>
          </a:p>
          <a:p>
            <a:endParaRPr lang="es-ES" dirty="0"/>
          </a:p>
        </p:txBody>
      </p:sp>
      <p:sp>
        <p:nvSpPr>
          <p:cNvPr id="4" name="3 Marcador de número de diapositiva"/>
          <p:cNvSpPr>
            <a:spLocks noGrp="1"/>
          </p:cNvSpPr>
          <p:nvPr>
            <p:ph type="sldNum" sz="quarter" idx="10"/>
          </p:nvPr>
        </p:nvSpPr>
        <p:spPr/>
        <p:txBody>
          <a:bodyPr/>
          <a:lstStyle/>
          <a:p>
            <a:pPr>
              <a:defRPr/>
            </a:pPr>
            <a:fld id="{0FF8673E-DEAB-49A5-A971-2289EF22CECD}" type="slidenum">
              <a:rPr lang="es-ES" smtClean="0">
                <a:solidFill>
                  <a:prstClr val="black"/>
                </a:solidFill>
              </a:rPr>
              <a:pPr>
                <a:defRPr/>
              </a:pPr>
              <a:t>9</a:t>
            </a:fld>
            <a:endParaRPr lang="es-ES">
              <a:solidFill>
                <a:prstClr val="black"/>
              </a:solidFill>
            </a:endParaRPr>
          </a:p>
        </p:txBody>
      </p:sp>
    </p:spTree>
    <p:extLst>
      <p:ext uri="{BB962C8B-B14F-4D97-AF65-F5344CB8AC3E}">
        <p14:creationId xmlns:p14="http://schemas.microsoft.com/office/powerpoint/2010/main" val="25904747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4" name="3B33EDE9-9423-4829-8EB1-3CF2B89F22E2" descr="A0C906B2-1E21-4B76-9682-5B3575CFFF5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38" y="5367338"/>
            <a:ext cx="9136062"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Título"/>
          <p:cNvSpPr>
            <a:spLocks noGrp="1"/>
          </p:cNvSpPr>
          <p:nvPr>
            <p:ph type="ctrTitle"/>
          </p:nvPr>
        </p:nvSpPr>
        <p:spPr>
          <a:xfrm>
            <a:off x="685800" y="1412776"/>
            <a:ext cx="7772400" cy="2187675"/>
          </a:xfrm>
        </p:spPr>
        <p:txBody>
          <a:bodyPr/>
          <a:lstStyle>
            <a:lvl1pPr>
              <a:defRPr lang="es-ES" sz="4400" kern="1200" dirty="0">
                <a:solidFill>
                  <a:schemeClr val="tx2"/>
                </a:solidFill>
                <a:latin typeface="Arial Black" pitchFamily="34" charset="0"/>
                <a:ea typeface="+mn-ea"/>
                <a:cs typeface="+mn-cs"/>
              </a:defRPr>
            </a:lvl1pPr>
          </a:lstStyle>
          <a:p>
            <a:r>
              <a:rPr lang="es-ES" dirty="0" smtClean="0"/>
              <a:t>Haga clic para modificar el estilo de título del patrón</a:t>
            </a:r>
            <a:endParaRPr lang="es-ES" dirty="0"/>
          </a:p>
        </p:txBody>
      </p:sp>
      <p:sp>
        <p:nvSpPr>
          <p:cNvPr id="3" name="2 Subtítulo"/>
          <p:cNvSpPr>
            <a:spLocks noGrp="1"/>
          </p:cNvSpPr>
          <p:nvPr>
            <p:ph type="subTitle" idx="1"/>
          </p:nvPr>
        </p:nvSpPr>
        <p:spPr>
          <a:xfrm>
            <a:off x="1375569" y="3789040"/>
            <a:ext cx="6400800" cy="1296144"/>
          </a:xfrm>
          <a:prstGeom prst="rect">
            <a:avLst/>
          </a:prstGeom>
        </p:spPr>
        <p:txBody>
          <a:bodyPr/>
          <a:lstStyle>
            <a:lvl1pPr marL="0" indent="0" algn="ct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dirty="0" smtClean="0"/>
              <a:t>Haga clic para modificar el estilo de subtítulo del patrón</a:t>
            </a:r>
            <a:endParaRPr lang="es-ES" dirty="0"/>
          </a:p>
        </p:txBody>
      </p:sp>
    </p:spTree>
    <p:extLst>
      <p:ext uri="{BB962C8B-B14F-4D97-AF65-F5344CB8AC3E}">
        <p14:creationId xmlns:p14="http://schemas.microsoft.com/office/powerpoint/2010/main" val="3494006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2" name="2 Marcador de contenido"/>
          <p:cNvSpPr txBox="1">
            <a:spLocks/>
          </p:cNvSpPr>
          <p:nvPr userDrawn="1"/>
        </p:nvSpPr>
        <p:spPr bwMode="auto">
          <a:xfrm>
            <a:off x="536972" y="1484784"/>
            <a:ext cx="8067476"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20000"/>
              </a:spcBef>
              <a:buClr>
                <a:schemeClr val="tx2">
                  <a:lumMod val="50000"/>
                </a:schemeClr>
              </a:buClr>
              <a:buFontTx/>
              <a:buChar char="•"/>
              <a:defRPr/>
            </a:pPr>
            <a:r>
              <a:rPr lang="es-ES" sz="3200" dirty="0" smtClean="0">
                <a:solidFill>
                  <a:srgbClr val="000000"/>
                </a:solidFill>
                <a:latin typeface="Arial Unicode MS" pitchFamily="34" charset="-128"/>
              </a:rPr>
              <a:t>Haga clic para modificar el estilo de texto del patrón</a:t>
            </a:r>
          </a:p>
          <a:p>
            <a:pPr lvl="1">
              <a:spcBef>
                <a:spcPct val="20000"/>
              </a:spcBef>
              <a:buClr>
                <a:schemeClr val="tx2">
                  <a:lumMod val="75000"/>
                </a:schemeClr>
              </a:buClr>
              <a:buFontTx/>
              <a:buChar char="–"/>
              <a:defRPr/>
            </a:pPr>
            <a:r>
              <a:rPr lang="es-ES" sz="2800" dirty="0" smtClean="0">
                <a:solidFill>
                  <a:srgbClr val="000000"/>
                </a:solidFill>
                <a:latin typeface="Arial Unicode MS" pitchFamily="34" charset="-128"/>
              </a:rPr>
              <a:t>Segundo nivel</a:t>
            </a:r>
          </a:p>
          <a:p>
            <a:pPr lvl="2">
              <a:spcBef>
                <a:spcPct val="20000"/>
              </a:spcBef>
              <a:buClr>
                <a:schemeClr val="tx2">
                  <a:lumMod val="50000"/>
                </a:schemeClr>
              </a:buClr>
              <a:buFontTx/>
              <a:buChar char="•"/>
              <a:defRPr/>
            </a:pPr>
            <a:r>
              <a:rPr lang="es-ES" dirty="0" smtClean="0">
                <a:solidFill>
                  <a:srgbClr val="000000"/>
                </a:solidFill>
                <a:latin typeface="Arial Unicode MS" pitchFamily="34" charset="-128"/>
              </a:rPr>
              <a:t>Tercer nivel</a:t>
            </a:r>
          </a:p>
          <a:p>
            <a:pPr lvl="3">
              <a:spcBef>
                <a:spcPct val="20000"/>
              </a:spcBef>
              <a:buClr>
                <a:schemeClr val="tx2">
                  <a:lumMod val="75000"/>
                </a:schemeClr>
              </a:buClr>
              <a:buFontTx/>
              <a:buChar char="–"/>
              <a:defRPr/>
            </a:pPr>
            <a:r>
              <a:rPr lang="es-ES" sz="2000" dirty="0" smtClean="0">
                <a:solidFill>
                  <a:srgbClr val="000000"/>
                </a:solidFill>
                <a:latin typeface="Arial Unicode MS" pitchFamily="34" charset="-128"/>
              </a:rPr>
              <a:t>Cuarto nivel</a:t>
            </a:r>
          </a:p>
          <a:p>
            <a:pPr lvl="4">
              <a:spcBef>
                <a:spcPct val="20000"/>
              </a:spcBef>
              <a:buClr>
                <a:schemeClr val="tx2">
                  <a:lumMod val="75000"/>
                </a:schemeClr>
              </a:buClr>
              <a:buFontTx/>
              <a:buChar char="»"/>
              <a:defRPr/>
            </a:pPr>
            <a:r>
              <a:rPr lang="es-ES" sz="2000" dirty="0" smtClean="0">
                <a:solidFill>
                  <a:srgbClr val="000000"/>
                </a:solidFill>
                <a:latin typeface="Arial Unicode MS" pitchFamily="34" charset="-128"/>
              </a:rPr>
              <a:t>Quinto nivel</a:t>
            </a:r>
          </a:p>
        </p:txBody>
      </p:sp>
      <p:sp>
        <p:nvSpPr>
          <p:cNvPr id="3" name="1 Título"/>
          <p:cNvSpPr txBox="1">
            <a:spLocks/>
          </p:cNvSpPr>
          <p:nvPr userDrawn="1"/>
        </p:nvSpPr>
        <p:spPr bwMode="auto">
          <a:xfrm>
            <a:off x="684213" y="26064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r>
              <a:rPr lang="es-ES" sz="4000" dirty="0" smtClean="0">
                <a:solidFill>
                  <a:schemeClr val="tx2"/>
                </a:solidFill>
                <a:latin typeface="Arial Black" pitchFamily="34" charset="0"/>
              </a:rPr>
              <a:t>Haga clic para modificar el estilo de título del patrón</a:t>
            </a:r>
          </a:p>
        </p:txBody>
      </p:sp>
      <p:pic>
        <p:nvPicPr>
          <p:cNvPr id="4" name="3B33EDE9-9423-4829-8EB1-3CF2B89F22E2" descr="A0C906B2-1E21-4B76-9682-5B3575CFFF5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38" y="5367338"/>
            <a:ext cx="9136062"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2375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ítulo y objetos">
    <p:spTree>
      <p:nvGrpSpPr>
        <p:cNvPr id="1" name=""/>
        <p:cNvGrpSpPr/>
        <p:nvPr/>
      </p:nvGrpSpPr>
      <p:grpSpPr>
        <a:xfrm>
          <a:off x="0" y="0"/>
          <a:ext cx="0" cy="0"/>
          <a:chOff x="0" y="0"/>
          <a:chExt cx="0" cy="0"/>
        </a:xfrm>
      </p:grpSpPr>
      <p:sp>
        <p:nvSpPr>
          <p:cNvPr id="3" name="1 Título"/>
          <p:cNvSpPr txBox="1">
            <a:spLocks/>
          </p:cNvSpPr>
          <p:nvPr userDrawn="1"/>
        </p:nvSpPr>
        <p:spPr bwMode="auto">
          <a:xfrm>
            <a:off x="1331913" y="333375"/>
            <a:ext cx="71294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r>
              <a:rPr lang="es-ES" sz="4400" dirty="0" smtClean="0">
                <a:solidFill>
                  <a:schemeClr val="tx2"/>
                </a:solidFill>
                <a:latin typeface="Arial Black" pitchFamily="34" charset="0"/>
              </a:rPr>
              <a:t>Ideas clave</a:t>
            </a:r>
          </a:p>
        </p:txBody>
      </p:sp>
      <p:pic>
        <p:nvPicPr>
          <p:cNvPr id="4" name="3B33EDE9-9423-4829-8EB1-3CF2B89F22E2" descr="A0C906B2-1E21-4B76-9682-5B3575CFFF5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38" y="5367338"/>
            <a:ext cx="9136062"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447" y="20638"/>
            <a:ext cx="1035050" cy="14557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2 Marcador de contenido"/>
          <p:cNvSpPr txBox="1">
            <a:spLocks/>
          </p:cNvSpPr>
          <p:nvPr userDrawn="1"/>
        </p:nvSpPr>
        <p:spPr bwMode="auto">
          <a:xfrm>
            <a:off x="536972" y="1484784"/>
            <a:ext cx="8067476"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457200" indent="-457200">
              <a:spcBef>
                <a:spcPct val="20000"/>
              </a:spcBef>
              <a:buClr>
                <a:schemeClr val="tx2">
                  <a:lumMod val="50000"/>
                </a:schemeClr>
              </a:buClr>
              <a:buFont typeface="Wingdings" pitchFamily="2" charset="2"/>
              <a:buChar char="ü"/>
              <a:defRPr/>
            </a:pPr>
            <a:r>
              <a:rPr lang="es-ES" sz="3200" dirty="0" smtClean="0">
                <a:solidFill>
                  <a:srgbClr val="000000"/>
                </a:solidFill>
                <a:latin typeface="Arial Unicode MS" pitchFamily="34" charset="-128"/>
              </a:rPr>
              <a:t>Idea clave</a:t>
            </a:r>
            <a:r>
              <a:rPr lang="es-ES" sz="3200" baseline="0" dirty="0" smtClean="0">
                <a:solidFill>
                  <a:srgbClr val="000000"/>
                </a:solidFill>
                <a:latin typeface="Arial Unicode MS" pitchFamily="34" charset="-128"/>
              </a:rPr>
              <a:t> 1</a:t>
            </a:r>
          </a:p>
          <a:p>
            <a:pPr marL="457200" indent="-457200">
              <a:spcBef>
                <a:spcPct val="20000"/>
              </a:spcBef>
              <a:buClr>
                <a:schemeClr val="tx2">
                  <a:lumMod val="50000"/>
                </a:schemeClr>
              </a:buClr>
              <a:buFont typeface="Wingdings" pitchFamily="2" charset="2"/>
              <a:buChar char="ü"/>
              <a:defRPr/>
            </a:pPr>
            <a:r>
              <a:rPr lang="es-ES" sz="3200" baseline="0" dirty="0" smtClean="0">
                <a:solidFill>
                  <a:srgbClr val="000000"/>
                </a:solidFill>
                <a:latin typeface="Arial Unicode MS" pitchFamily="34" charset="-128"/>
              </a:rPr>
              <a:t>Idea clave 2</a:t>
            </a:r>
          </a:p>
        </p:txBody>
      </p:sp>
    </p:spTree>
    <p:extLst>
      <p:ext uri="{BB962C8B-B14F-4D97-AF65-F5344CB8AC3E}">
        <p14:creationId xmlns:p14="http://schemas.microsoft.com/office/powerpoint/2010/main" val="3971260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sz="4000"/>
            </a:lvl1pPr>
          </a:lstStyle>
          <a:p>
            <a:r>
              <a:rPr lang="es-ES" dirty="0" smtClean="0"/>
              <a:t>Haga clic para modificar el estilo de título del patrón</a:t>
            </a:r>
            <a:endParaRPr lang="es-ES" dirty="0"/>
          </a:p>
        </p:txBody>
      </p:sp>
      <p:sp>
        <p:nvSpPr>
          <p:cNvPr id="3" name="3 Marcador de fecha"/>
          <p:cNvSpPr>
            <a:spLocks noGrp="1"/>
          </p:cNvSpPr>
          <p:nvPr>
            <p:ph type="dt" sz="half" idx="10"/>
          </p:nvPr>
        </p:nvSpPr>
        <p:spPr>
          <a:xfrm>
            <a:off x="457200" y="6356350"/>
            <a:ext cx="2133600" cy="365125"/>
          </a:xfrm>
          <a:prstGeom prst="rect">
            <a:avLst/>
          </a:prstGeom>
        </p:spPr>
        <p:txBody>
          <a:bodyPr/>
          <a:lstStyle>
            <a:lvl1pPr>
              <a:defRPr/>
            </a:lvl1pPr>
          </a:lstStyle>
          <a:p>
            <a:pPr>
              <a:defRPr/>
            </a:pPr>
            <a:fld id="{25AC52FD-2590-418F-B853-56C0691D2CA8}" type="datetimeFigureOut">
              <a:rPr lang="es-ES"/>
              <a:pPr>
                <a:defRPr/>
              </a:pPr>
              <a:t>30/04/2020</a:t>
            </a:fld>
            <a:endParaRPr lang="es-ES"/>
          </a:p>
        </p:txBody>
      </p:sp>
      <p:sp>
        <p:nvSpPr>
          <p:cNvPr id="4" name="4 Marcador de pie de página"/>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78D1966-7F7B-4234-99CE-166EF6C5EC51}" type="slidenum">
              <a:rPr lang="es-ES"/>
              <a:pPr>
                <a:defRPr/>
              </a:pPr>
              <a:t>‹Nº›</a:t>
            </a:fld>
            <a:endParaRPr lang="es-ES"/>
          </a:p>
        </p:txBody>
      </p:sp>
    </p:spTree>
    <p:extLst>
      <p:ext uri="{BB962C8B-B14F-4D97-AF65-F5344CB8AC3E}">
        <p14:creationId xmlns:p14="http://schemas.microsoft.com/office/powerpoint/2010/main" val="862356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a:xfrm>
            <a:off x="457200" y="6356350"/>
            <a:ext cx="2133600" cy="365125"/>
          </a:xfrm>
          <a:prstGeom prst="rect">
            <a:avLst/>
          </a:prstGeom>
        </p:spPr>
        <p:txBody>
          <a:bodyPr/>
          <a:lstStyle>
            <a:lvl1pPr>
              <a:defRPr/>
            </a:lvl1pPr>
          </a:lstStyle>
          <a:p>
            <a:pPr>
              <a:defRPr/>
            </a:pPr>
            <a:fld id="{588B1711-CBEC-4B81-BBD0-B11A6F678385}" type="datetimeFigureOut">
              <a:rPr lang="es-ES"/>
              <a:pPr>
                <a:defRPr/>
              </a:pPr>
              <a:t>30/04/2020</a:t>
            </a:fld>
            <a:endParaRPr lang="es-ES"/>
          </a:p>
        </p:txBody>
      </p:sp>
      <p:sp>
        <p:nvSpPr>
          <p:cNvPr id="3" name="4 Marcador de pie de página"/>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1EA0F827-DEC1-4D10-9BEA-49F4941E463C}" type="slidenum">
              <a:rPr lang="es-ES"/>
              <a:pPr>
                <a:defRPr/>
              </a:pPr>
              <a:t>‹Nº›</a:t>
            </a:fld>
            <a:endParaRPr lang="es-ES"/>
          </a:p>
        </p:txBody>
      </p:sp>
    </p:spTree>
    <p:extLst>
      <p:ext uri="{BB962C8B-B14F-4D97-AF65-F5344CB8AC3E}">
        <p14:creationId xmlns:p14="http://schemas.microsoft.com/office/powerpoint/2010/main" val="2801436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5613" y="188640"/>
            <a:ext cx="8229600" cy="1143000"/>
          </a:xfrm>
        </p:spPr>
        <p:txBody>
          <a:bodyPr/>
          <a:lstStyle>
            <a:lvl1pPr>
              <a:defRPr lang="es-ES" sz="4000" kern="1200" dirty="0">
                <a:solidFill>
                  <a:schemeClr val="tx2"/>
                </a:solidFill>
                <a:latin typeface="Arial Black" pitchFamily="34" charset="0"/>
                <a:ea typeface="+mn-ea"/>
                <a:cs typeface="+mn-cs"/>
              </a:defRPr>
            </a:lvl1pPr>
          </a:lstStyle>
          <a:p>
            <a:r>
              <a:rPr lang="es-ES" dirty="0" smtClean="0"/>
              <a:t>Haga clic para modificar el estilo de título del patrón</a:t>
            </a:r>
            <a:endParaRPr lang="es-ES" dirty="0"/>
          </a:p>
        </p:txBody>
      </p:sp>
      <p:sp>
        <p:nvSpPr>
          <p:cNvPr id="9" name="8 CuadroTexto"/>
          <p:cNvSpPr txBox="1"/>
          <p:nvPr userDrawn="1"/>
        </p:nvSpPr>
        <p:spPr>
          <a:xfrm>
            <a:off x="611560" y="1484784"/>
            <a:ext cx="7920880" cy="4031873"/>
          </a:xfrm>
          <a:prstGeom prst="rect">
            <a:avLst/>
          </a:prstGeom>
          <a:noFill/>
        </p:spPr>
        <p:txBody>
          <a:bodyPr wrap="square" rtlCol="0">
            <a:spAutoFit/>
          </a:bodyPr>
          <a:lstStyle/>
          <a:p>
            <a:pPr marL="457200" indent="-457200">
              <a:buClr>
                <a:schemeClr val="tx2">
                  <a:lumMod val="50000"/>
                </a:schemeClr>
              </a:buClr>
              <a:buFont typeface="Arial" pitchFamily="34" charset="0"/>
              <a:buChar char="•"/>
            </a:pPr>
            <a:r>
              <a:rPr lang="es-ES" sz="3200" kern="1200" baseline="0" dirty="0" smtClean="0">
                <a:solidFill>
                  <a:srgbClr val="000000"/>
                </a:solidFill>
                <a:latin typeface="Arial Unicode MS" pitchFamily="34" charset="-128"/>
                <a:ea typeface="+mn-ea"/>
                <a:cs typeface="+mn-cs"/>
              </a:rPr>
              <a:t>Viñeta 1</a:t>
            </a:r>
          </a:p>
          <a:p>
            <a:pPr marL="457200" indent="-457200">
              <a:buClr>
                <a:schemeClr val="tx2">
                  <a:lumMod val="50000"/>
                </a:schemeClr>
              </a:buClr>
              <a:buFont typeface="Arial" pitchFamily="34" charset="0"/>
              <a:buChar char="•"/>
            </a:pPr>
            <a:r>
              <a:rPr lang="es-ES" sz="3200" kern="1200" baseline="0" dirty="0" smtClean="0">
                <a:solidFill>
                  <a:srgbClr val="000000"/>
                </a:solidFill>
                <a:latin typeface="Arial Unicode MS" pitchFamily="34" charset="-128"/>
                <a:ea typeface="+mn-ea"/>
                <a:cs typeface="+mn-cs"/>
              </a:rPr>
              <a:t>Viñeta 2</a:t>
            </a: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a:solidFill>
                <a:srgbClr val="000000"/>
              </a:solidFill>
              <a:latin typeface="Arial Unicode MS" pitchFamily="34" charset="-128"/>
              <a:ea typeface="+mn-ea"/>
              <a:cs typeface="+mn-cs"/>
            </a:endParaRPr>
          </a:p>
        </p:txBody>
      </p:sp>
    </p:spTree>
    <p:extLst>
      <p:ext uri="{BB962C8B-B14F-4D97-AF65-F5344CB8AC3E}">
        <p14:creationId xmlns:p14="http://schemas.microsoft.com/office/powerpoint/2010/main" val="3114767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38550" y="404664"/>
            <a:ext cx="8229600" cy="1143000"/>
          </a:xfrm>
        </p:spPr>
        <p:txBody>
          <a:bodyPr/>
          <a:lstStyle>
            <a:lvl1pPr>
              <a:defRPr lang="es-ES" sz="4000" kern="1200" dirty="0">
                <a:solidFill>
                  <a:schemeClr val="tx2"/>
                </a:solidFill>
                <a:latin typeface="Arial Black" pitchFamily="34" charset="0"/>
                <a:ea typeface="+mn-ea"/>
                <a:cs typeface="+mn-cs"/>
              </a:defRPr>
            </a:lvl1pPr>
          </a:lstStyle>
          <a:p>
            <a:r>
              <a:rPr lang="es-ES" dirty="0" smtClean="0"/>
              <a:t>Haga clic para modificar el estilo de título del patrón</a:t>
            </a:r>
            <a:endParaRPr lang="es-ES" dirty="0"/>
          </a:p>
        </p:txBody>
      </p:sp>
      <p:grpSp>
        <p:nvGrpSpPr>
          <p:cNvPr id="4" name="Group 7"/>
          <p:cNvGrpSpPr>
            <a:grpSpLocks/>
          </p:cNvGrpSpPr>
          <p:nvPr userDrawn="1"/>
        </p:nvGrpSpPr>
        <p:grpSpPr bwMode="auto">
          <a:xfrm>
            <a:off x="5611639" y="2251323"/>
            <a:ext cx="3168650" cy="3065463"/>
            <a:chOff x="3035" y="1570"/>
            <a:chExt cx="2204" cy="2158"/>
          </a:xfrm>
        </p:grpSpPr>
        <p:pic>
          <p:nvPicPr>
            <p:cNvPr id="5" name="Picture 8"/>
            <p:cNvPicPr>
              <a:picLocks noChangeAspect="1" noChangeArrowheads="1"/>
            </p:cNvPicPr>
            <p:nvPr>
              <p:custDataLst>
                <p:tags r:id="rId1"/>
              </p:custDataLst>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t="15010"/>
            <a:stretch>
              <a:fillRect/>
            </a:stretch>
          </p:blipFill>
          <p:spPr bwMode="auto">
            <a:xfrm>
              <a:off x="3035" y="1933"/>
              <a:ext cx="2126" cy="1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 Box 9"/>
            <p:cNvSpPr txBox="1">
              <a:spLocks noChangeArrowheads="1"/>
            </p:cNvSpPr>
            <p:nvPr/>
          </p:nvSpPr>
          <p:spPr bwMode="auto">
            <a:xfrm>
              <a:off x="3107" y="1570"/>
              <a:ext cx="2132" cy="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defRPr/>
              </a:pPr>
              <a:r>
                <a:rPr lang="es-ES" b="1" i="1" smtClean="0">
                  <a:latin typeface="Verdana" pitchFamily="34" charset="0"/>
                </a:rPr>
                <a:t>Eskerrik asko!!</a:t>
              </a:r>
            </a:p>
          </p:txBody>
        </p:sp>
      </p:grpSp>
    </p:spTree>
    <p:extLst>
      <p:ext uri="{BB962C8B-B14F-4D97-AF65-F5344CB8AC3E}">
        <p14:creationId xmlns:p14="http://schemas.microsoft.com/office/powerpoint/2010/main" val="405594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6_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lang="es-ES" sz="3600" kern="1200" dirty="0">
                <a:solidFill>
                  <a:schemeClr val="tx2"/>
                </a:solidFill>
                <a:latin typeface="Arial Black" pitchFamily="34" charset="0"/>
                <a:ea typeface="+mn-ea"/>
                <a:cs typeface="+mn-cs"/>
              </a:defRPr>
            </a:lvl1pPr>
          </a:lstStyle>
          <a:p>
            <a:r>
              <a:rPr lang="es-ES" dirty="0" smtClean="0"/>
              <a:t>Haga clic para modificar el estilo de título del patrón</a:t>
            </a:r>
            <a:endParaRPr lang="es-ES" dirty="0"/>
          </a:p>
        </p:txBody>
      </p:sp>
      <p:sp>
        <p:nvSpPr>
          <p:cNvPr id="3" name="Rectangle 4"/>
          <p:cNvSpPr>
            <a:spLocks noGrp="1" noChangeArrowheads="1"/>
          </p:cNvSpPr>
          <p:nvPr>
            <p:ph type="dt" sz="half" idx="10"/>
            <p:custDataLst>
              <p:tags r:id="rId1"/>
            </p:custDataLst>
          </p:nvPr>
        </p:nvSpPr>
        <p:spPr>
          <a:xfrm>
            <a:off x="457200" y="6356350"/>
            <a:ext cx="2133600" cy="365125"/>
          </a:xfrm>
          <a:prstGeom prst="rect">
            <a:avLst/>
          </a:prstGeom>
        </p:spPr>
        <p:txBody>
          <a:bodyPr/>
          <a:lstStyle>
            <a:lvl1pPr>
              <a:defRPr/>
            </a:lvl1pPr>
          </a:lstStyle>
          <a:p>
            <a:pPr>
              <a:defRPr/>
            </a:pPr>
            <a:endParaRPr lang="es-ES"/>
          </a:p>
        </p:txBody>
      </p:sp>
      <p:sp>
        <p:nvSpPr>
          <p:cNvPr id="4" name="Rectangle 5"/>
          <p:cNvSpPr>
            <a:spLocks noGrp="1" noChangeArrowheads="1"/>
          </p:cNvSpPr>
          <p:nvPr>
            <p:ph type="ftr" sz="quarter" idx="11"/>
            <p:custDataLst>
              <p:tags r:id="rId2"/>
            </p:custDataLst>
          </p:nvPr>
        </p:nvSpPr>
        <p:spPr>
          <a:xfrm>
            <a:off x="3124200" y="6356350"/>
            <a:ext cx="2895600" cy="365125"/>
          </a:xfrm>
          <a:prstGeom prst="rect">
            <a:avLst/>
          </a:prstGeom>
        </p:spPr>
        <p:txBody>
          <a:bodyPr/>
          <a:lstStyle>
            <a:lvl1pPr>
              <a:defRPr/>
            </a:lvl1pPr>
          </a:lstStyle>
          <a:p>
            <a:pPr>
              <a:defRPr/>
            </a:pPr>
            <a:endParaRPr lang="es-ES"/>
          </a:p>
        </p:txBody>
      </p:sp>
      <p:sp>
        <p:nvSpPr>
          <p:cNvPr id="5" name="Rectangle 6"/>
          <p:cNvSpPr>
            <a:spLocks noGrp="1" noChangeArrowheads="1"/>
          </p:cNvSpPr>
          <p:nvPr>
            <p:ph type="sldNum" sz="quarter" idx="12"/>
            <p:custDataLst>
              <p:tags r:id="rId3"/>
            </p:custDataLst>
          </p:nvPr>
        </p:nvSpPr>
        <p:spPr>
          <a:xfrm>
            <a:off x="6553200" y="6356350"/>
            <a:ext cx="2133600" cy="365125"/>
          </a:xfrm>
          <a:prstGeom prst="rect">
            <a:avLst/>
          </a:prstGeom>
        </p:spPr>
        <p:txBody>
          <a:bodyPr/>
          <a:lstStyle>
            <a:lvl1pPr>
              <a:defRPr/>
            </a:lvl1pPr>
          </a:lstStyle>
          <a:p>
            <a:pPr>
              <a:defRPr/>
            </a:pPr>
            <a:fld id="{3AD5B54B-F40E-4440-9BFD-8345DD8E3759}" type="slidenum">
              <a:rPr lang="es-ES"/>
              <a:pPr>
                <a:defRPr/>
              </a:pPr>
              <a:t>‹Nº›</a:t>
            </a:fld>
            <a:endParaRPr lang="es-ES"/>
          </a:p>
        </p:txBody>
      </p:sp>
      <p:sp>
        <p:nvSpPr>
          <p:cNvPr id="6" name="Rectangle 3"/>
          <p:cNvSpPr>
            <a:spLocks noGrp="1" noChangeArrowheads="1"/>
          </p:cNvSpPr>
          <p:nvPr>
            <p:ph idx="4294967295"/>
          </p:nvPr>
        </p:nvSpPr>
        <p:spPr bwMode="auto">
          <a:xfrm>
            <a:off x="611560" y="1484784"/>
            <a:ext cx="7992888" cy="396044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Clr>
                <a:schemeClr val="tx2">
                  <a:lumMod val="50000"/>
                </a:schemeClr>
              </a:buClr>
            </a:pPr>
            <a:r>
              <a:rPr lang="es-ES" dirty="0">
                <a:latin typeface="Arial Unicode MS" pitchFamily="34" charset="-128"/>
              </a:rPr>
              <a:t>Viñeta 1</a:t>
            </a:r>
          </a:p>
          <a:p>
            <a:pPr>
              <a:buClr>
                <a:schemeClr val="tx2">
                  <a:lumMod val="50000"/>
                </a:schemeClr>
              </a:buClr>
            </a:pPr>
            <a:r>
              <a:rPr lang="es-ES" dirty="0">
                <a:latin typeface="Arial Unicode MS" pitchFamily="34" charset="-128"/>
              </a:rPr>
              <a:t>Viñeta 2</a:t>
            </a:r>
          </a:p>
          <a:p>
            <a:pPr>
              <a:buClr>
                <a:schemeClr val="tx2">
                  <a:lumMod val="50000"/>
                </a:schemeClr>
              </a:buClr>
            </a:pPr>
            <a:r>
              <a:rPr lang="es-ES" dirty="0">
                <a:latin typeface="Arial Unicode MS" pitchFamily="34" charset="-128"/>
              </a:rPr>
              <a:t>Viñeta </a:t>
            </a:r>
            <a:r>
              <a:rPr lang="es-ES" dirty="0" smtClean="0">
                <a:latin typeface="Arial Unicode MS" pitchFamily="34" charset="-128"/>
              </a:rPr>
              <a:t>3</a:t>
            </a:r>
            <a:endParaRPr lang="es-ES" dirty="0">
              <a:latin typeface="Arial Unicode MS" pitchFamily="34" charset="-128"/>
            </a:endParaRPr>
          </a:p>
          <a:p>
            <a:pPr>
              <a:buClr>
                <a:schemeClr val="tx2">
                  <a:lumMod val="50000"/>
                </a:schemeClr>
              </a:buClr>
            </a:pPr>
            <a:r>
              <a:rPr lang="es-ES" dirty="0">
                <a:latin typeface="Arial Unicode MS" pitchFamily="34" charset="-128"/>
              </a:rPr>
              <a:t>Viñeta 4</a:t>
            </a:r>
          </a:p>
          <a:p>
            <a:pPr>
              <a:buClr>
                <a:schemeClr val="tx2">
                  <a:lumMod val="50000"/>
                </a:schemeClr>
              </a:buClr>
            </a:pPr>
            <a:r>
              <a:rPr lang="es-ES" dirty="0">
                <a:latin typeface="Arial Unicode MS" pitchFamily="34" charset="-128"/>
              </a:rPr>
              <a:t>Viñeta 5</a:t>
            </a:r>
          </a:p>
          <a:p>
            <a:pPr>
              <a:buClr>
                <a:schemeClr val="tx2">
                  <a:lumMod val="50000"/>
                </a:schemeClr>
              </a:buClr>
            </a:pPr>
            <a:r>
              <a:rPr lang="es-ES" dirty="0">
                <a:latin typeface="Arial Unicode MS" pitchFamily="34" charset="-128"/>
              </a:rPr>
              <a:t>Viñeta 6</a:t>
            </a:r>
          </a:p>
          <a:p>
            <a:pPr>
              <a:buFontTx/>
              <a:buNone/>
            </a:pPr>
            <a:endParaRPr lang="es-ES" dirty="0" smtClean="0"/>
          </a:p>
          <a:p>
            <a:endParaRPr lang="es-ES" dirty="0" smtClean="0"/>
          </a:p>
        </p:txBody>
      </p:sp>
    </p:spTree>
    <p:extLst>
      <p:ext uri="{BB962C8B-B14F-4D97-AF65-F5344CB8AC3E}">
        <p14:creationId xmlns:p14="http://schemas.microsoft.com/office/powerpoint/2010/main" val="3275117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dirty="0" smtClean="0"/>
              <a:t>Titulo de estilo de diapositiva</a:t>
            </a:r>
          </a:p>
        </p:txBody>
      </p:sp>
      <p:pic>
        <p:nvPicPr>
          <p:cNvPr id="1027" name="3B33EDE9-9423-4829-8EB1-3CF2B89F22E2" descr="A0C906B2-1E21-4B76-9682-5B3575CFFF5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938" y="5367338"/>
            <a:ext cx="9136062"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72" r:id="rId1"/>
    <p:sldLayoutId id="2147483873" r:id="rId2"/>
    <p:sldLayoutId id="2147483874" r:id="rId3"/>
    <p:sldLayoutId id="2147483879" r:id="rId4"/>
    <p:sldLayoutId id="2147483880" r:id="rId5"/>
    <p:sldLayoutId id="2147483885" r:id="rId6"/>
    <p:sldLayoutId id="2147483887" r:id="rId7"/>
    <p:sldLayoutId id="2147483889" r:id="rId8"/>
  </p:sldLayoutIdLst>
  <p:txStyles>
    <p:titleStyle>
      <a:lvl1pPr algn="ctr" rtl="0" eaLnBrk="0" fontAlgn="base" hangingPunct="0">
        <a:spcBef>
          <a:spcPct val="0"/>
        </a:spcBef>
        <a:spcAft>
          <a:spcPct val="0"/>
        </a:spcAft>
        <a:defRPr lang="es-ES" sz="4400" kern="1200" dirty="0" smtClean="0">
          <a:solidFill>
            <a:schemeClr val="tx2"/>
          </a:solidFill>
          <a:latin typeface="Arial Black" pitchFamily="34" charset="0"/>
          <a:ea typeface="+mn-ea"/>
          <a:cs typeface="+mn-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hyperlink" Target="https://www.aemps.gob.es/informa/notasInformativas/medicamentosUsoHumano/seguridad/2013/NI-MUH_FV_20-2013-hierro_intravenoso.htm" TargetMode="Externa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s://www.google.es/url?sa=i&amp;rct=j&amp;q=&amp;esrc=s&amp;source=images&amp;cd=&amp;ved=0ahUKEwjd1cG0q-7ZAhXDVhQKHSlQDjoQjRwIBg&amp;url=https://fotky-foto.cz/fotobanka/kreslene-vektorove-zarovky(4-4588711)/&amp;psig=AOvVaw1L9-Sx_6krrWy4f62zYtM_&amp;ust=1521203656231665" TargetMode="Externa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s://www.google.es/url?sa=i&amp;rct=j&amp;q=&amp;esrc=s&amp;source=images&amp;cd=&amp;ved=0ahUKEwjd1cG0q-7ZAhXDVhQKHSlQDjoQjRwIBg&amp;url=https://fotky-foto.cz/fotobanka/kreslene-vektorove-zarovky(4-4588711)/&amp;psig=AOvVaw1L9-Sx_6krrWy4f62zYtM_&amp;ust=1521203656231665" TargetMode="Externa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s://www.google.es/url?sa=i&amp;rct=j&amp;q=&amp;esrc=s&amp;source=images&amp;cd=&amp;ved=0ahUKEwjd1cG0q-7ZAhXDVhQKHSlQDjoQjRwIBg&amp;url=https://fotky-foto.cz/fotobanka/kreslene-vektorove-zarovky(4-4588711)/&amp;psig=AOvVaw1L9-Sx_6krrWy4f62zYtM_&amp;ust=1521203656231665"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s://www.google.es/url?sa=i&amp;rct=j&amp;q=&amp;esrc=s&amp;source=images&amp;cd=&amp;ved=0ahUKEwjd1cG0q-7ZAhXDVhQKHSlQDjoQjRwIBg&amp;url=https://fotky-foto.cz/fotobanka/kreslene-vektorove-zarovky(4-4588711)/&amp;psig=AOvVaw1L9-Sx_6krrWy4f62zYtM_&amp;ust=1521203656231665" TargetMode="Externa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hyperlink" Target="http://www.euskadi.eus/contenidos/informacion/cevime_infac_2018/es_def/adjuntos/INFAC-Vol-26-4_anemia-hierro-vitamina-B12.pdf"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custDataLst>
              <p:tags r:id="rId2"/>
            </p:custDataLst>
          </p:nvPr>
        </p:nvSpPr>
        <p:spPr>
          <a:xfrm>
            <a:off x="0" y="548680"/>
            <a:ext cx="9144000" cy="3672408"/>
          </a:xfrm>
        </p:spPr>
        <p:txBody>
          <a:bodyPr/>
          <a:lstStyle/>
          <a:p>
            <a:r>
              <a:rPr lang="es-ES_tradnl" dirty="0" smtClean="0"/>
              <a:t/>
            </a:r>
            <a:br>
              <a:rPr lang="es-ES_tradnl" dirty="0" smtClean="0"/>
            </a:br>
            <a:r>
              <a:rPr lang="es-ES_tradnl" dirty="0" smtClean="0"/>
              <a:t>TRATAMIENTO DE LAS ANEMIAS POR DÉFICIT DE HIERRO Y DE VITAMINA B12</a:t>
            </a:r>
            <a:r>
              <a:rPr lang="es-ES" b="1" dirty="0" smtClean="0"/>
              <a:t/>
            </a:r>
            <a:br>
              <a:rPr lang="es-ES" b="1" dirty="0" smtClean="0"/>
            </a:br>
            <a:r>
              <a:rPr lang="es-ES_tradnl" sz="1100" dirty="0" smtClean="0">
                <a:solidFill>
                  <a:schemeClr val="tx2"/>
                </a:solidFill>
                <a:latin typeface="Arial Black" pitchFamily="34" charset="0"/>
              </a:rPr>
              <a:t/>
            </a:r>
            <a:br>
              <a:rPr lang="es-ES_tradnl" sz="1100" dirty="0" smtClean="0">
                <a:solidFill>
                  <a:schemeClr val="tx2"/>
                </a:solidFill>
                <a:latin typeface="Arial Black" pitchFamily="34" charset="0"/>
              </a:rPr>
            </a:br>
            <a:r>
              <a:rPr lang="es-ES_tradnl" dirty="0" smtClean="0">
                <a:solidFill>
                  <a:schemeClr val="tx2"/>
                </a:solidFill>
                <a:latin typeface="Arial Black" pitchFamily="34" charset="0"/>
              </a:rPr>
              <a:t/>
            </a:r>
            <a:br>
              <a:rPr lang="es-ES_tradnl" dirty="0" smtClean="0">
                <a:solidFill>
                  <a:schemeClr val="tx2"/>
                </a:solidFill>
                <a:latin typeface="Arial Black" pitchFamily="34" charset="0"/>
              </a:rPr>
            </a:br>
            <a:r>
              <a:rPr lang="es-ES" b="1" dirty="0" smtClean="0"/>
              <a:t>Vol. 26, </a:t>
            </a:r>
            <a:r>
              <a:rPr lang="es-ES" b="1" dirty="0"/>
              <a:t>Nº 4</a:t>
            </a:r>
            <a:r>
              <a:rPr lang="es-ES" b="1" dirty="0" smtClean="0"/>
              <a:t> 2018</a:t>
            </a:r>
            <a:br>
              <a:rPr lang="es-ES" b="1" dirty="0" smtClean="0"/>
            </a:br>
            <a:endParaRPr lang="es-ES" dirty="0" smtClean="0">
              <a:solidFill>
                <a:schemeClr val="tx2"/>
              </a:solidFill>
              <a:latin typeface="Arial Black" pitchFamily="34" charset="0"/>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755576" y="548680"/>
            <a:ext cx="7753603" cy="46804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874926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6896"/>
            <a:ext cx="9252520" cy="1115616"/>
          </a:xfrm>
        </p:spPr>
        <p:txBody>
          <a:bodyPr/>
          <a:lstStyle/>
          <a:p>
            <a:r>
              <a:rPr lang="es-ES" sz="3400" dirty="0" smtClean="0"/>
              <a:t>¿Cuándo utilizar hierro por vía IV? (I)</a:t>
            </a:r>
            <a:endParaRPr lang="es-ES" sz="3400" dirty="0">
              <a:solidFill>
                <a:schemeClr val="tx2"/>
              </a:solidFill>
            </a:endParaRPr>
          </a:p>
        </p:txBody>
      </p:sp>
      <p:sp>
        <p:nvSpPr>
          <p:cNvPr id="19459" name="Rectangle 3"/>
          <p:cNvSpPr>
            <a:spLocks noGrp="1" noChangeArrowheads="1"/>
          </p:cNvSpPr>
          <p:nvPr>
            <p:ph idx="4294967295"/>
          </p:nvPr>
        </p:nvSpPr>
        <p:spPr bwMode="auto">
          <a:xfrm>
            <a:off x="251520" y="908720"/>
            <a:ext cx="8712968" cy="432048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es-ES" sz="1800" dirty="0">
                <a:latin typeface="Arial" panose="020B0604020202020204" pitchFamily="34" charset="0"/>
                <a:cs typeface="Arial" panose="020B0604020202020204" pitchFamily="34" charset="0"/>
              </a:rPr>
              <a:t>La mayoría de los pacientes con AF sin comorbilidad pueden ser tratados con hierro por vía oral. </a:t>
            </a:r>
            <a:endParaRPr lang="es-ES" sz="1800" dirty="0" smtClean="0">
              <a:latin typeface="Arial" panose="020B0604020202020204" pitchFamily="34" charset="0"/>
              <a:cs typeface="Arial" panose="020B0604020202020204" pitchFamily="34" charset="0"/>
            </a:endParaRPr>
          </a:p>
          <a:p>
            <a:pPr algn="just"/>
            <a:r>
              <a:rPr lang="es-ES" sz="1800" dirty="0" smtClean="0">
                <a:latin typeface="Arial" panose="020B0604020202020204" pitchFamily="34" charset="0"/>
                <a:cs typeface="Arial" panose="020B0604020202020204" pitchFamily="34" charset="0"/>
              </a:rPr>
              <a:t>En </a:t>
            </a:r>
            <a:r>
              <a:rPr lang="es-ES" sz="1800" dirty="0">
                <a:latin typeface="Arial" panose="020B0604020202020204" pitchFamily="34" charset="0"/>
                <a:cs typeface="Arial" panose="020B0604020202020204" pitchFamily="34" charset="0"/>
              </a:rPr>
              <a:t>los últimos años, con la disponibilidad de nuevas formulaciones de hierro IV con perfiles de toxicidad mejorados, las recomendaciones de uso para el hierro IV se han ido </a:t>
            </a:r>
            <a:r>
              <a:rPr lang="es-ES" sz="1800" dirty="0" smtClean="0">
                <a:latin typeface="Arial" panose="020B0604020202020204" pitchFamily="34" charset="0"/>
                <a:cs typeface="Arial" panose="020B0604020202020204" pitchFamily="34" charset="0"/>
              </a:rPr>
              <a:t>extendiendo e incluyen las siguientes situaciones:</a:t>
            </a:r>
          </a:p>
          <a:p>
            <a:pPr lvl="1" algn="just">
              <a:buFont typeface="Courier New" panose="02070309020205020404" pitchFamily="49" charset="0"/>
              <a:buChar char="o"/>
            </a:pPr>
            <a:r>
              <a:rPr lang="es-ES" sz="1600" dirty="0" smtClean="0">
                <a:latin typeface="Arial" panose="020B0604020202020204" pitchFamily="34" charset="0"/>
                <a:cs typeface="Arial" panose="020B0604020202020204" pitchFamily="34" charset="0"/>
              </a:rPr>
              <a:t>Cuando </a:t>
            </a:r>
            <a:r>
              <a:rPr lang="es-ES" sz="1600" dirty="0">
                <a:latin typeface="Arial" panose="020B0604020202020204" pitchFamily="34" charset="0"/>
                <a:cs typeface="Arial" panose="020B0604020202020204" pitchFamily="34" charset="0"/>
              </a:rPr>
              <a:t>no se tolere la terapia con hierro oral </a:t>
            </a:r>
          </a:p>
          <a:p>
            <a:pPr lvl="1" algn="just">
              <a:buFont typeface="Courier New" panose="02070309020205020404" pitchFamily="49" charset="0"/>
              <a:buChar char="o"/>
            </a:pPr>
            <a:r>
              <a:rPr lang="es-ES" sz="1600" dirty="0" smtClean="0">
                <a:latin typeface="Arial" panose="020B0604020202020204" pitchFamily="34" charset="0"/>
                <a:cs typeface="Arial" panose="020B0604020202020204" pitchFamily="34" charset="0"/>
              </a:rPr>
              <a:t>Cuando </a:t>
            </a:r>
            <a:r>
              <a:rPr lang="es-ES" sz="1600" dirty="0">
                <a:latin typeface="Arial" panose="020B0604020202020204" pitchFamily="34" charset="0"/>
                <a:cs typeface="Arial" panose="020B0604020202020204" pitchFamily="34" charset="0"/>
              </a:rPr>
              <a:t>exista necesidad clínica de aporte rápido de hierro </a:t>
            </a:r>
          </a:p>
          <a:p>
            <a:pPr lvl="1" algn="just">
              <a:buFont typeface="Courier New" panose="02070309020205020404" pitchFamily="49" charset="0"/>
              <a:buChar char="o"/>
            </a:pPr>
            <a:r>
              <a:rPr lang="es-ES" sz="1600" dirty="0">
                <a:latin typeface="Arial" panose="020B0604020202020204" pitchFamily="34" charset="0"/>
                <a:cs typeface="Arial" panose="020B0604020202020204" pitchFamily="34" charset="0"/>
              </a:rPr>
              <a:t>Cuando los preparados de hierro por vía oral sean ineficaces: cirugía gastroduodenal, infección por </a:t>
            </a:r>
            <a:r>
              <a:rPr lang="es-ES" sz="1600" i="1" dirty="0">
                <a:latin typeface="Arial" panose="020B0604020202020204" pitchFamily="34" charset="0"/>
                <a:cs typeface="Arial" panose="020B0604020202020204" pitchFamily="34" charset="0"/>
              </a:rPr>
              <a:t>H. pylori</a:t>
            </a:r>
            <a:r>
              <a:rPr lang="es-ES" sz="1600" dirty="0">
                <a:latin typeface="Arial" panose="020B0604020202020204" pitchFamily="34" charset="0"/>
                <a:cs typeface="Arial" panose="020B0604020202020204" pitchFamily="34" charset="0"/>
              </a:rPr>
              <a:t>, enfermedad celiaca, gastritis atrófica autoinmune, EII activa</a:t>
            </a:r>
          </a:p>
          <a:p>
            <a:pPr lvl="1" algn="just">
              <a:buFont typeface="Courier New" panose="02070309020205020404" pitchFamily="49" charset="0"/>
              <a:buChar char="o"/>
            </a:pPr>
            <a:r>
              <a:rPr lang="es-ES" sz="1600" dirty="0">
                <a:latin typeface="Arial" panose="020B0604020202020204" pitchFamily="34" charset="0"/>
                <a:cs typeface="Arial" panose="020B0604020202020204" pitchFamily="34" charset="0"/>
              </a:rPr>
              <a:t>Otras: pacientes con enfermedad renal crónica o cáncer en tratamiento con agentes estimuladores de la eritropoyesis, insuficiencia cardíaca, etc</a:t>
            </a:r>
            <a:r>
              <a:rPr lang="es-ES" sz="1600" dirty="0" smtClean="0">
                <a:latin typeface="Arial" panose="020B0604020202020204" pitchFamily="34" charset="0"/>
                <a:cs typeface="Arial" panose="020B0604020202020204" pitchFamily="34" charset="0"/>
              </a:rPr>
              <a:t>.</a:t>
            </a:r>
          </a:p>
          <a:p>
            <a:pPr algn="just">
              <a:buFont typeface="Arial" panose="020B0604020202020204" pitchFamily="34" charset="0"/>
              <a:buChar char="•"/>
            </a:pPr>
            <a:r>
              <a:rPr lang="es-ES" sz="1800" dirty="0" smtClean="0">
                <a:latin typeface="Arial" panose="020B0604020202020204" pitchFamily="34" charset="0"/>
                <a:cs typeface="Arial" panose="020B0604020202020204" pitchFamily="34" charset="0"/>
              </a:rPr>
              <a:t>La </a:t>
            </a:r>
            <a:r>
              <a:rPr lang="es-ES" sz="1800" dirty="0">
                <a:latin typeface="Arial" panose="020B0604020202020204" pitchFamily="34" charset="0"/>
                <a:cs typeface="Arial" panose="020B0604020202020204" pitchFamily="34" charset="0"/>
              </a:rPr>
              <a:t>eficacia de las distintas formulaciones de hierro IV es similar. Los principales efectos adversos consisten en alteraciones cutáneas, náuseas, fiebre, mialgia y reacciones de hipersensibilidad graves poco frecuentes.</a:t>
            </a:r>
          </a:p>
          <a:p>
            <a:pPr lvl="1" algn="just">
              <a:buFont typeface="Courier New" panose="02070309020205020404" pitchFamily="49" charset="0"/>
              <a:buChar char="o"/>
            </a:pPr>
            <a:endParaRPr lang="es-ES" sz="1800" dirty="0">
              <a:latin typeface="Arial" panose="020B0604020202020204" pitchFamily="34" charset="0"/>
              <a:cs typeface="Arial" panose="020B0604020202020204" pitchFamily="34" charset="0"/>
            </a:endParaRPr>
          </a:p>
          <a:p>
            <a:pPr lvl="1" algn="just">
              <a:buFont typeface="Courier New" panose="02070309020205020404" pitchFamily="49" charset="0"/>
              <a:buChar char="o"/>
            </a:pPr>
            <a:endParaRPr lang="es-ES" sz="1800" dirty="0" smtClean="0">
              <a:latin typeface="Arial" panose="020B0604020202020204" pitchFamily="34" charset="0"/>
              <a:cs typeface="Arial" panose="020B0604020202020204" pitchFamily="34" charset="0"/>
            </a:endParaRPr>
          </a:p>
          <a:p>
            <a:pPr lvl="1" algn="just">
              <a:buFont typeface="Arial" panose="020B0604020202020204" pitchFamily="34" charset="0"/>
              <a:buChar char="•"/>
            </a:pPr>
            <a:endParaRPr lang="es-E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25175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8520" y="116632"/>
            <a:ext cx="9252520" cy="1143000"/>
          </a:xfrm>
        </p:spPr>
        <p:txBody>
          <a:bodyPr/>
          <a:lstStyle/>
          <a:p>
            <a:r>
              <a:rPr lang="es-ES" sz="3400" dirty="0"/>
              <a:t>¿Cuándo utilizar hierro por vía IV</a:t>
            </a:r>
            <a:r>
              <a:rPr lang="es-ES" sz="3400" dirty="0" smtClean="0"/>
              <a:t>? (II)</a:t>
            </a:r>
            <a:endParaRPr lang="es-ES" sz="3400" dirty="0"/>
          </a:p>
        </p:txBody>
      </p:sp>
      <p:sp>
        <p:nvSpPr>
          <p:cNvPr id="3" name="2 Marcador de contenido"/>
          <p:cNvSpPr>
            <a:spLocks noGrp="1"/>
          </p:cNvSpPr>
          <p:nvPr>
            <p:ph idx="4294967295"/>
          </p:nvPr>
        </p:nvSpPr>
        <p:spPr>
          <a:xfrm>
            <a:off x="107504" y="980728"/>
            <a:ext cx="8712968" cy="4104456"/>
          </a:xfrm>
        </p:spPr>
        <p:txBody>
          <a:bodyPr/>
          <a:lstStyle/>
          <a:p>
            <a:pPr algn="just"/>
            <a:r>
              <a:rPr lang="es-ES" sz="1800" dirty="0" smtClean="0">
                <a:latin typeface="Arial" panose="020B0604020202020204" pitchFamily="34" charset="0"/>
                <a:cs typeface="Arial" panose="020B0604020202020204" pitchFamily="34" charset="0"/>
              </a:rPr>
              <a:t>La EMA ha concluido que </a:t>
            </a:r>
            <a:r>
              <a:rPr lang="es-ES" sz="1800" dirty="0">
                <a:latin typeface="Arial" panose="020B0604020202020204" pitchFamily="34" charset="0"/>
                <a:cs typeface="Arial" panose="020B0604020202020204" pitchFamily="34" charset="0"/>
              </a:rPr>
              <a:t>los preparados de hierro IV mantienen un balance beneficio-riesgo </a:t>
            </a:r>
            <a:r>
              <a:rPr lang="es-ES" sz="1800" dirty="0" smtClean="0">
                <a:latin typeface="Arial" panose="020B0604020202020204" pitchFamily="34" charset="0"/>
                <a:cs typeface="Arial" panose="020B0604020202020204" pitchFamily="34" charset="0"/>
              </a:rPr>
              <a:t>favorable. </a:t>
            </a:r>
          </a:p>
          <a:p>
            <a:pPr algn="just"/>
            <a:r>
              <a:rPr lang="es-ES" sz="1800" dirty="0" smtClean="0">
                <a:latin typeface="Arial" panose="020B0604020202020204" pitchFamily="34" charset="0"/>
                <a:cs typeface="Arial" panose="020B0604020202020204" pitchFamily="34" charset="0"/>
              </a:rPr>
              <a:t>Deben establecerse </a:t>
            </a:r>
            <a:r>
              <a:rPr lang="es-ES" sz="1800" dirty="0">
                <a:latin typeface="Arial" panose="020B0604020202020204" pitchFamily="34" charset="0"/>
                <a:cs typeface="Arial" panose="020B0604020202020204" pitchFamily="34" charset="0"/>
              </a:rPr>
              <a:t>medidas específicas para la identificación temprana y </a:t>
            </a:r>
            <a:r>
              <a:rPr lang="es-ES" sz="1800" dirty="0" smtClean="0">
                <a:latin typeface="Arial" panose="020B0604020202020204" pitchFamily="34" charset="0"/>
                <a:cs typeface="Arial" panose="020B0604020202020204" pitchFamily="34" charset="0"/>
              </a:rPr>
              <a:t>tratamiento </a:t>
            </a:r>
            <a:r>
              <a:rPr lang="es-ES" sz="1800" dirty="0">
                <a:latin typeface="Arial" panose="020B0604020202020204" pitchFamily="34" charset="0"/>
                <a:cs typeface="Arial" panose="020B0604020202020204" pitchFamily="34" charset="0"/>
              </a:rPr>
              <a:t>inmediato de las reacciones alérgicas y </a:t>
            </a:r>
            <a:r>
              <a:rPr lang="es-ES" sz="1800" dirty="0" smtClean="0">
                <a:latin typeface="Arial" panose="020B0604020202020204" pitchFamily="34" charset="0"/>
                <a:cs typeface="Arial" panose="020B0604020202020204" pitchFamily="34" charset="0"/>
              </a:rPr>
              <a:t>recomienda </a:t>
            </a:r>
            <a:r>
              <a:rPr lang="es-ES" sz="1800" u="sng" dirty="0" smtClean="0">
                <a:latin typeface="Arial" panose="020B0604020202020204" pitchFamily="34" charset="0"/>
                <a:cs typeface="Arial" panose="020B0604020202020204" pitchFamily="34" charset="0"/>
                <a:hlinkClick r:id="rId2"/>
              </a:rPr>
              <a:t>Nota 2013</a:t>
            </a:r>
            <a:r>
              <a:rPr lang="es-ES" sz="1800" dirty="0" smtClean="0">
                <a:latin typeface="Arial" panose="020B0604020202020204" pitchFamily="34" charset="0"/>
                <a:cs typeface="Arial" panose="020B0604020202020204" pitchFamily="34" charset="0"/>
              </a:rPr>
              <a:t>:</a:t>
            </a:r>
          </a:p>
          <a:p>
            <a:pPr lvl="1" algn="just">
              <a:buFont typeface="Courier New" panose="02070309020205020404" pitchFamily="49" charset="0"/>
              <a:buChar char="o"/>
            </a:pPr>
            <a:r>
              <a:rPr lang="es-ES" sz="1600" dirty="0" smtClean="0">
                <a:latin typeface="Arial" panose="020B0604020202020204" pitchFamily="34" charset="0"/>
                <a:cs typeface="Arial" panose="020B0604020202020204" pitchFamily="34" charset="0"/>
              </a:rPr>
              <a:t>Utilizar </a:t>
            </a:r>
            <a:r>
              <a:rPr lang="es-ES" sz="1600" dirty="0">
                <a:latin typeface="Arial" panose="020B0604020202020204" pitchFamily="34" charset="0"/>
                <a:cs typeface="Arial" panose="020B0604020202020204" pitchFamily="34" charset="0"/>
              </a:rPr>
              <a:t>estos preparados solo en lugares con acceso inmediato a medidas de tratamiento de emergencia de reacciones de hipersensibilidad (uso hospitalario)</a:t>
            </a:r>
          </a:p>
          <a:p>
            <a:pPr lvl="1" algn="just">
              <a:buFont typeface="Courier New" panose="02070309020205020404" pitchFamily="49" charset="0"/>
              <a:buChar char="o"/>
            </a:pPr>
            <a:r>
              <a:rPr lang="es-ES" sz="1600" dirty="0">
                <a:latin typeface="Arial" panose="020B0604020202020204" pitchFamily="34" charset="0"/>
                <a:cs typeface="Arial" panose="020B0604020202020204" pitchFamily="34" charset="0"/>
              </a:rPr>
              <a:t>Vigilar al paciente al menos durante 30 minutos </a:t>
            </a:r>
            <a:r>
              <a:rPr lang="es-ES" sz="1600" dirty="0" smtClean="0">
                <a:latin typeface="Arial" panose="020B0604020202020204" pitchFamily="34" charset="0"/>
                <a:cs typeface="Arial" panose="020B0604020202020204" pitchFamily="34" charset="0"/>
              </a:rPr>
              <a:t>tras su </a:t>
            </a:r>
            <a:r>
              <a:rPr lang="es-ES" sz="1600" dirty="0">
                <a:latin typeface="Arial" panose="020B0604020202020204" pitchFamily="34" charset="0"/>
                <a:cs typeface="Arial" panose="020B0604020202020204" pitchFamily="34" charset="0"/>
              </a:rPr>
              <a:t>administración, no recomendándose la administración de dosis de prueba</a:t>
            </a:r>
          </a:p>
          <a:p>
            <a:pPr lvl="1" algn="just">
              <a:buFont typeface="Courier New" panose="02070309020205020404" pitchFamily="49" charset="0"/>
              <a:buChar char="o"/>
            </a:pPr>
            <a:r>
              <a:rPr lang="es-ES" sz="1600" dirty="0">
                <a:latin typeface="Arial" panose="020B0604020202020204" pitchFamily="34" charset="0"/>
                <a:cs typeface="Arial" panose="020B0604020202020204" pitchFamily="34" charset="0"/>
              </a:rPr>
              <a:t>Utilizar durante el embarazo únicamente en casos necesarios, reduciendo su uso al segundo y tercer trimestre</a:t>
            </a:r>
          </a:p>
          <a:p>
            <a:pPr algn="just"/>
            <a:r>
              <a:rPr lang="es-ES" sz="1800" dirty="0" smtClean="0">
                <a:latin typeface="Arial" panose="020B0604020202020204" pitchFamily="34" charset="0"/>
                <a:cs typeface="Arial" panose="020B0604020202020204" pitchFamily="34" charset="0"/>
              </a:rPr>
              <a:t>Las </a:t>
            </a:r>
            <a:r>
              <a:rPr lang="es-ES" sz="1800" dirty="0">
                <a:latin typeface="Arial" panose="020B0604020202020204" pitchFamily="34" charset="0"/>
                <a:cs typeface="Arial" panose="020B0604020202020204" pitchFamily="34" charset="0"/>
              </a:rPr>
              <a:t>tasas de notificaciones de reacciones de hipersensibilidad que pueden amenazar la vida son más elevadas con </a:t>
            </a:r>
            <a:r>
              <a:rPr lang="es-ES" sz="1800" dirty="0" smtClean="0">
                <a:latin typeface="Arial" panose="020B0604020202020204" pitchFamily="34" charset="0"/>
                <a:cs typeface="Arial" panose="020B0604020202020204" pitchFamily="34" charset="0"/>
              </a:rPr>
              <a:t>formulaciones </a:t>
            </a:r>
            <a:r>
              <a:rPr lang="es-ES" sz="1800" dirty="0">
                <a:latin typeface="Arial" panose="020B0604020202020204" pitchFamily="34" charset="0"/>
                <a:cs typeface="Arial" panose="020B0604020202020204" pitchFamily="34" charset="0"/>
              </a:rPr>
              <a:t>de hierro-</a:t>
            </a:r>
            <a:r>
              <a:rPr lang="es-ES" sz="1800" dirty="0" err="1">
                <a:latin typeface="Arial" panose="020B0604020202020204" pitchFamily="34" charset="0"/>
                <a:cs typeface="Arial" panose="020B0604020202020204" pitchFamily="34" charset="0"/>
              </a:rPr>
              <a:t>dextrano</a:t>
            </a:r>
            <a:r>
              <a:rPr lang="es-ES" sz="1800" dirty="0">
                <a:latin typeface="Arial" panose="020B0604020202020204" pitchFamily="34" charset="0"/>
                <a:cs typeface="Arial" panose="020B0604020202020204" pitchFamily="34" charset="0"/>
              </a:rPr>
              <a:t> </a:t>
            </a:r>
            <a:r>
              <a:rPr lang="es-ES" sz="1800" dirty="0" smtClean="0">
                <a:latin typeface="Arial" panose="020B0604020202020204" pitchFamily="34" charset="0"/>
                <a:cs typeface="Arial" panose="020B0604020202020204" pitchFamily="34" charset="0"/>
              </a:rPr>
              <a:t>y </a:t>
            </a:r>
            <a:r>
              <a:rPr lang="es-ES" sz="1800" dirty="0">
                <a:latin typeface="Arial" panose="020B0604020202020204" pitchFamily="34" charset="0"/>
                <a:cs typeface="Arial" panose="020B0604020202020204" pitchFamily="34" charset="0"/>
              </a:rPr>
              <a:t>de hierro-</a:t>
            </a:r>
            <a:r>
              <a:rPr lang="es-ES" sz="1800" dirty="0" err="1">
                <a:latin typeface="Arial" panose="020B0604020202020204" pitchFamily="34" charset="0"/>
                <a:cs typeface="Arial" panose="020B0604020202020204" pitchFamily="34" charset="0"/>
              </a:rPr>
              <a:t>isomaltósido</a:t>
            </a:r>
            <a:r>
              <a:rPr lang="es-ES" sz="1800" dirty="0">
                <a:latin typeface="Arial" panose="020B0604020202020204" pitchFamily="34" charset="0"/>
                <a:cs typeface="Arial" panose="020B0604020202020204" pitchFamily="34" charset="0"/>
              </a:rPr>
              <a:t> </a:t>
            </a:r>
            <a:r>
              <a:rPr lang="es-ES" sz="1800" dirty="0" smtClean="0">
                <a:latin typeface="Arial" panose="020B0604020202020204" pitchFamily="34" charset="0"/>
                <a:cs typeface="Arial" panose="020B0604020202020204" pitchFamily="34" charset="0"/>
              </a:rPr>
              <a:t>que </a:t>
            </a:r>
            <a:r>
              <a:rPr lang="es-ES" sz="1800" dirty="0">
                <a:latin typeface="Arial" panose="020B0604020202020204" pitchFamily="34" charset="0"/>
                <a:cs typeface="Arial" panose="020B0604020202020204" pitchFamily="34" charset="0"/>
              </a:rPr>
              <a:t>las estimadas para otros preparados de hierro </a:t>
            </a:r>
            <a:r>
              <a:rPr lang="es-ES" sz="1800" dirty="0" smtClean="0">
                <a:latin typeface="Arial" panose="020B0604020202020204" pitchFamily="34" charset="0"/>
                <a:cs typeface="Arial" panose="020B0604020202020204" pitchFamily="34" charset="0"/>
              </a:rPr>
              <a:t>IV. Como </a:t>
            </a:r>
            <a:r>
              <a:rPr lang="es-ES" sz="1800" dirty="0">
                <a:latin typeface="Arial" panose="020B0604020202020204" pitchFamily="34" charset="0"/>
                <a:cs typeface="Arial" panose="020B0604020202020204" pitchFamily="34" charset="0"/>
              </a:rPr>
              <a:t>medida de precaución la </a:t>
            </a:r>
            <a:r>
              <a:rPr lang="es-ES" sz="1800" dirty="0" smtClean="0">
                <a:latin typeface="Arial" panose="020B0604020202020204" pitchFamily="34" charset="0"/>
                <a:cs typeface="Arial" panose="020B0604020202020204" pitchFamily="34" charset="0"/>
              </a:rPr>
              <a:t>AEMPS </a:t>
            </a:r>
            <a:r>
              <a:rPr lang="es-ES" sz="1800" dirty="0">
                <a:latin typeface="Arial" panose="020B0604020202020204" pitchFamily="34" charset="0"/>
                <a:cs typeface="Arial" panose="020B0604020202020204" pitchFamily="34" charset="0"/>
              </a:rPr>
              <a:t>en 2017 recomendó a los profesionales sanitarios no iniciar ningún nuevo tratamiento con </a:t>
            </a:r>
            <a:r>
              <a:rPr lang="es-ES" sz="1800" dirty="0" smtClean="0">
                <a:latin typeface="Arial" panose="020B0604020202020204" pitchFamily="34" charset="0"/>
                <a:cs typeface="Arial" panose="020B0604020202020204" pitchFamily="34" charset="0"/>
              </a:rPr>
              <a:t>hierro-</a:t>
            </a:r>
            <a:r>
              <a:rPr lang="es-ES" sz="1800" dirty="0" err="1" smtClean="0">
                <a:latin typeface="Arial" panose="020B0604020202020204" pitchFamily="34" charset="0"/>
                <a:cs typeface="Arial" panose="020B0604020202020204" pitchFamily="34" charset="0"/>
              </a:rPr>
              <a:t>isomaltósido</a:t>
            </a:r>
            <a:r>
              <a:rPr lang="es-ES" sz="18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1880616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79512" y="72008"/>
            <a:ext cx="8784976" cy="1115616"/>
          </a:xfrm>
        </p:spPr>
        <p:txBody>
          <a:bodyPr/>
          <a:lstStyle/>
          <a:p>
            <a:r>
              <a:rPr lang="es-ES" dirty="0" smtClean="0"/>
              <a:t>Poblaciones especiales (I)</a:t>
            </a:r>
            <a:endParaRPr lang="es-ES" dirty="0">
              <a:solidFill>
                <a:schemeClr val="tx2"/>
              </a:solidFill>
              <a:latin typeface="Arial Black" pitchFamily="34" charset="0"/>
            </a:endParaRPr>
          </a:p>
        </p:txBody>
      </p:sp>
      <p:sp>
        <p:nvSpPr>
          <p:cNvPr id="19459" name="Rectangle 3"/>
          <p:cNvSpPr>
            <a:spLocks noGrp="1" noChangeArrowheads="1"/>
          </p:cNvSpPr>
          <p:nvPr>
            <p:ph idx="4294967295"/>
          </p:nvPr>
        </p:nvSpPr>
        <p:spPr bwMode="auto">
          <a:xfrm>
            <a:off x="179512" y="1124744"/>
            <a:ext cx="8856984" cy="511256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spcAft>
                <a:spcPts val="1200"/>
              </a:spcAft>
            </a:pPr>
            <a:r>
              <a:rPr lang="es-ES" sz="1800" b="1" dirty="0" smtClean="0">
                <a:latin typeface="Arial" panose="020B0604020202020204" pitchFamily="34" charset="0"/>
                <a:cs typeface="Arial" panose="020B0604020202020204" pitchFamily="34" charset="0"/>
              </a:rPr>
              <a:t>Personas ancianas: </a:t>
            </a:r>
          </a:p>
          <a:p>
            <a:pPr lvl="1" algn="just">
              <a:spcAft>
                <a:spcPts val="1200"/>
              </a:spcAft>
              <a:buFont typeface="Arial" panose="020B0604020202020204" pitchFamily="34" charset="0"/>
              <a:buChar char="•"/>
            </a:pPr>
            <a:r>
              <a:rPr lang="es-ES" sz="1400" dirty="0" smtClean="0">
                <a:latin typeface="Arial" panose="020B0604020202020204" pitchFamily="34" charset="0"/>
                <a:cs typeface="Arial" panose="020B0604020202020204" pitchFamily="34" charset="0"/>
              </a:rPr>
              <a:t>Pueden </a:t>
            </a:r>
            <a:r>
              <a:rPr lang="es-ES" sz="1400" dirty="0">
                <a:latin typeface="Arial" panose="020B0604020202020204" pitchFamily="34" charset="0"/>
                <a:cs typeface="Arial" panose="020B0604020202020204" pitchFamily="34" charset="0"/>
              </a:rPr>
              <a:t>presentar mayor toxicidad tras la administración de suplementos de hierro orales y podrían beneficiarse de utilizar dosis </a:t>
            </a:r>
            <a:r>
              <a:rPr lang="es-ES" sz="1400" dirty="0" smtClean="0">
                <a:latin typeface="Arial" panose="020B0604020202020204" pitchFamily="34" charset="0"/>
                <a:cs typeface="Arial" panose="020B0604020202020204" pitchFamily="34" charset="0"/>
              </a:rPr>
              <a:t>bajas, </a:t>
            </a:r>
            <a:r>
              <a:rPr lang="es-ES" sz="1400" dirty="0">
                <a:latin typeface="Arial" panose="020B0604020202020204" pitchFamily="34" charset="0"/>
                <a:cs typeface="Arial" panose="020B0604020202020204" pitchFamily="34" charset="0"/>
              </a:rPr>
              <a:t>aunque no existe suficiente evidencia que clarifique la dosificación en este grupo de pacientes. </a:t>
            </a:r>
            <a:r>
              <a:rPr lang="es-ES" sz="1400" dirty="0" smtClean="0">
                <a:latin typeface="Arial" panose="020B0604020202020204" pitchFamily="34" charset="0"/>
                <a:cs typeface="Arial" panose="020B0604020202020204" pitchFamily="34" charset="0"/>
              </a:rPr>
              <a:t>Otra </a:t>
            </a:r>
            <a:r>
              <a:rPr lang="es-ES" sz="1400" dirty="0">
                <a:latin typeface="Arial" panose="020B0604020202020204" pitchFamily="34" charset="0"/>
                <a:cs typeface="Arial" panose="020B0604020202020204" pitchFamily="34" charset="0"/>
              </a:rPr>
              <a:t>opción es la administración en días </a:t>
            </a:r>
            <a:r>
              <a:rPr lang="es-ES" sz="1400" dirty="0" smtClean="0">
                <a:latin typeface="Arial" panose="020B0604020202020204" pitchFamily="34" charset="0"/>
                <a:cs typeface="Arial" panose="020B0604020202020204" pitchFamily="34" charset="0"/>
              </a:rPr>
              <a:t>alternos. </a:t>
            </a:r>
          </a:p>
          <a:p>
            <a:pPr algn="just">
              <a:spcAft>
                <a:spcPts val="1200"/>
              </a:spcAft>
            </a:pPr>
            <a:r>
              <a:rPr lang="es-ES" sz="1800" b="1" dirty="0">
                <a:latin typeface="Arial" panose="020B0604020202020204" pitchFamily="34" charset="0"/>
                <a:cs typeface="Arial" panose="020B0604020202020204" pitchFamily="34" charset="0"/>
              </a:rPr>
              <a:t>Insuficiencia </a:t>
            </a:r>
            <a:r>
              <a:rPr lang="es-ES" sz="1800" b="1" dirty="0" smtClean="0">
                <a:latin typeface="Arial" panose="020B0604020202020204" pitchFamily="34" charset="0"/>
                <a:cs typeface="Arial" panose="020B0604020202020204" pitchFamily="34" charset="0"/>
              </a:rPr>
              <a:t>cardiaca:</a:t>
            </a:r>
          </a:p>
          <a:p>
            <a:pPr lvl="1" algn="just">
              <a:spcAft>
                <a:spcPts val="0"/>
              </a:spcAft>
              <a:buFont typeface="Arial" panose="020B0604020202020204" pitchFamily="34" charset="0"/>
              <a:buChar char="•"/>
            </a:pPr>
            <a:r>
              <a:rPr lang="es-ES" sz="1400" dirty="0">
                <a:latin typeface="Arial" panose="020B0604020202020204" pitchFamily="34" charset="0"/>
                <a:cs typeface="Arial" panose="020B0604020202020204" pitchFamily="34" charset="0"/>
              </a:rPr>
              <a:t>En los pacientes con IC el déficit de hierro, con o sin anemia, se asocia a un peor pronóstico, con intolerancia al ejercicio, baja calidad de vida e incremento de las hospitalizaciones y de la mortalidad. </a:t>
            </a:r>
          </a:p>
          <a:p>
            <a:pPr lvl="1" algn="just">
              <a:spcAft>
                <a:spcPts val="0"/>
              </a:spcAft>
              <a:buFont typeface="Arial" panose="020B0604020202020204" pitchFamily="34" charset="0"/>
              <a:buChar char="•"/>
            </a:pPr>
            <a:r>
              <a:rPr lang="es-ES" sz="1400" dirty="0">
                <a:latin typeface="Arial" panose="020B0604020202020204" pitchFamily="34" charset="0"/>
                <a:cs typeface="Arial" panose="020B0604020202020204" pitchFamily="34" charset="0"/>
              </a:rPr>
              <a:t>La repleción de las reservas de hierro con hierro IV mejora la función cardíaca, la calidad de vida y reduce las hospitalizaciones por IC en pacientes sintomáticos con fracción de eyección reducida.</a:t>
            </a:r>
          </a:p>
          <a:p>
            <a:pPr lvl="1" algn="just">
              <a:spcAft>
                <a:spcPts val="0"/>
              </a:spcAft>
              <a:buFont typeface="Arial" panose="020B0604020202020204" pitchFamily="34" charset="0"/>
              <a:buChar char="•"/>
            </a:pPr>
            <a:r>
              <a:rPr lang="es-ES" sz="1400" dirty="0">
                <a:latin typeface="Arial" panose="020B0604020202020204" pitchFamily="34" charset="0"/>
                <a:cs typeface="Arial" panose="020B0604020202020204" pitchFamily="34" charset="0"/>
              </a:rPr>
              <a:t>Por lo tanto, la identificación y corrección, en su caso, del déficit de hierro debería ser considerado como parte del manejo clínico integral en el paciente con IC.</a:t>
            </a:r>
          </a:p>
          <a:p>
            <a:pPr marL="0" indent="0" algn="just">
              <a:spcAft>
                <a:spcPts val="1200"/>
              </a:spcAft>
              <a:buNone/>
            </a:pPr>
            <a:endParaRPr lang="es-ES"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61011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3200" dirty="0"/>
              <a:t>Poblaciones </a:t>
            </a:r>
            <a:r>
              <a:rPr lang="es-ES" sz="3200" dirty="0" smtClean="0"/>
              <a:t>especiales (II)</a:t>
            </a:r>
            <a:endParaRPr lang="es-ES" sz="3200" dirty="0"/>
          </a:p>
        </p:txBody>
      </p:sp>
      <p:sp>
        <p:nvSpPr>
          <p:cNvPr id="3" name="2 Marcador de contenido"/>
          <p:cNvSpPr>
            <a:spLocks noGrp="1"/>
          </p:cNvSpPr>
          <p:nvPr>
            <p:ph idx="4294967295"/>
          </p:nvPr>
        </p:nvSpPr>
        <p:spPr>
          <a:xfrm>
            <a:off x="755576" y="1556792"/>
            <a:ext cx="7632848" cy="3672408"/>
          </a:xfrm>
        </p:spPr>
        <p:txBody>
          <a:bodyPr/>
          <a:lstStyle/>
          <a:p>
            <a:pPr marL="0" indent="0">
              <a:buNone/>
            </a:pPr>
            <a:r>
              <a:rPr lang="es-ES" sz="2000" b="1" dirty="0">
                <a:latin typeface="Arial Unicode MS" pitchFamily="34" charset="-128"/>
              </a:rPr>
              <a:t/>
            </a:r>
            <a:br>
              <a:rPr lang="es-ES" sz="2000" b="1" dirty="0">
                <a:latin typeface="Arial Unicode MS" pitchFamily="34" charset="-128"/>
              </a:rPr>
            </a:br>
            <a:endParaRPr lang="es-ES" sz="2000" b="1" dirty="0">
              <a:solidFill>
                <a:schemeClr val="tx2"/>
              </a:solidFill>
              <a:latin typeface="Arial Unicode MS" pitchFamily="34" charset="-128"/>
            </a:endParaRPr>
          </a:p>
          <a:p>
            <a:endParaRPr lang="es-ES" sz="2000" b="1" dirty="0" smtClean="0">
              <a:latin typeface="Arial Unicode MS" pitchFamily="34" charset="-128"/>
            </a:endParaRPr>
          </a:p>
          <a:p>
            <a:endParaRPr lang="es-ES" sz="2000" dirty="0"/>
          </a:p>
        </p:txBody>
      </p:sp>
      <p:sp>
        <p:nvSpPr>
          <p:cNvPr id="4" name="3 CuadroTexto"/>
          <p:cNvSpPr txBox="1"/>
          <p:nvPr/>
        </p:nvSpPr>
        <p:spPr>
          <a:xfrm>
            <a:off x="323528" y="980728"/>
            <a:ext cx="8568952" cy="5179880"/>
          </a:xfrm>
          <a:prstGeom prst="rect">
            <a:avLst/>
          </a:prstGeom>
          <a:noFill/>
        </p:spPr>
        <p:txBody>
          <a:bodyPr wrap="square" rtlCol="0">
            <a:spAutoFit/>
          </a:bodyPr>
          <a:lstStyle/>
          <a:p>
            <a:pPr marL="285750" indent="-285750" algn="just">
              <a:buFont typeface="Arial" panose="020B0604020202020204" pitchFamily="34" charset="0"/>
              <a:buChar char="•"/>
            </a:pPr>
            <a:r>
              <a:rPr lang="es-ES" sz="1800" b="1" dirty="0" smtClean="0">
                <a:solidFill>
                  <a:prstClr val="black"/>
                </a:solidFill>
                <a:latin typeface="Arial" panose="020B0604020202020204" pitchFamily="34" charset="0"/>
                <a:cs typeface="Arial" panose="020B0604020202020204" pitchFamily="34" charset="0"/>
              </a:rPr>
              <a:t>Enfermedad inflamatoria intestinal</a:t>
            </a:r>
          </a:p>
          <a:p>
            <a:pPr marL="742950" lvl="1" indent="-285750" algn="just" eaLnBrk="0" hangingPunct="0">
              <a:spcBef>
                <a:spcPct val="20000"/>
              </a:spcBef>
              <a:spcAft>
                <a:spcPts val="0"/>
              </a:spcAft>
              <a:buFont typeface="Arial" panose="020B0604020202020204" pitchFamily="34" charset="0"/>
              <a:buChar char="•"/>
            </a:pPr>
            <a:r>
              <a:rPr lang="es-ES" sz="1400" dirty="0">
                <a:solidFill>
                  <a:prstClr val="black"/>
                </a:solidFill>
                <a:latin typeface="Arial" panose="020B0604020202020204" pitchFamily="34" charset="0"/>
                <a:cs typeface="Arial" panose="020B0604020202020204" pitchFamily="34" charset="0"/>
              </a:rPr>
              <a:t>Si bien la causa más común de anemia en la EII es la ferropenia, ésta puede coexistir o simular una anemia por enfermedad crónica; su distinción es trascendente en cuanto de ello dependerá el tratamiento a instaurar.</a:t>
            </a:r>
          </a:p>
          <a:p>
            <a:pPr marL="742950" lvl="1" indent="-285750" algn="just" eaLnBrk="0" hangingPunct="0">
              <a:spcBef>
                <a:spcPct val="20000"/>
              </a:spcBef>
              <a:spcAft>
                <a:spcPts val="0"/>
              </a:spcAft>
              <a:buFont typeface="Arial" panose="020B0604020202020204" pitchFamily="34" charset="0"/>
              <a:buChar char="•"/>
            </a:pPr>
            <a:r>
              <a:rPr lang="es-ES" sz="1400" dirty="0">
                <a:solidFill>
                  <a:prstClr val="black"/>
                </a:solidFill>
                <a:latin typeface="Arial" panose="020B0604020202020204" pitchFamily="34" charset="0"/>
                <a:cs typeface="Arial" panose="020B0604020202020204" pitchFamily="34" charset="0"/>
              </a:rPr>
              <a:t>En caso de anemia ferropénica leve (</a:t>
            </a:r>
            <a:r>
              <a:rPr lang="es-ES" sz="1400" dirty="0" err="1">
                <a:solidFill>
                  <a:prstClr val="black"/>
                </a:solidFill>
                <a:latin typeface="Arial" panose="020B0604020202020204" pitchFamily="34" charset="0"/>
                <a:cs typeface="Arial" panose="020B0604020202020204" pitchFamily="34" charset="0"/>
              </a:rPr>
              <a:t>Hb</a:t>
            </a:r>
            <a:r>
              <a:rPr lang="es-ES" sz="1400" dirty="0">
                <a:solidFill>
                  <a:prstClr val="black"/>
                </a:solidFill>
                <a:latin typeface="Arial" panose="020B0604020202020204" pitchFamily="34" charset="0"/>
                <a:cs typeface="Arial" panose="020B0604020202020204" pitchFamily="34" charset="0"/>
              </a:rPr>
              <a:t> &gt;10 g/dl) puede utilizarse hierro oral a dosis diarias máximas de 100 mg de hierro elemental (dosis superiores no son absorbidas y pueden limitar la tolerancia). </a:t>
            </a:r>
          </a:p>
          <a:p>
            <a:pPr marL="742950" lvl="1" indent="-285750" algn="just" eaLnBrk="0" hangingPunct="0">
              <a:spcBef>
                <a:spcPct val="20000"/>
              </a:spcBef>
              <a:spcAft>
                <a:spcPts val="0"/>
              </a:spcAft>
              <a:buFont typeface="Arial" panose="020B0604020202020204" pitchFamily="34" charset="0"/>
              <a:buChar char="•"/>
            </a:pPr>
            <a:r>
              <a:rPr lang="es-ES" sz="1400" dirty="0">
                <a:solidFill>
                  <a:prstClr val="black"/>
                </a:solidFill>
                <a:latin typeface="Arial" panose="020B0604020202020204" pitchFamily="34" charset="0"/>
                <a:cs typeface="Arial" panose="020B0604020202020204" pitchFamily="34" charset="0"/>
              </a:rPr>
              <a:t>En caso de intolerancia al hierro oral, falta de respuesta, anemia importante (</a:t>
            </a:r>
            <a:r>
              <a:rPr lang="es-ES" sz="1400" dirty="0" err="1">
                <a:solidFill>
                  <a:prstClr val="black"/>
                </a:solidFill>
                <a:latin typeface="Arial" panose="020B0604020202020204" pitchFamily="34" charset="0"/>
                <a:cs typeface="Arial" panose="020B0604020202020204" pitchFamily="34" charset="0"/>
              </a:rPr>
              <a:t>Hb</a:t>
            </a:r>
            <a:r>
              <a:rPr lang="es-ES" sz="1400" dirty="0">
                <a:solidFill>
                  <a:prstClr val="black"/>
                </a:solidFill>
                <a:latin typeface="Arial" panose="020B0604020202020204" pitchFamily="34" charset="0"/>
                <a:cs typeface="Arial" panose="020B0604020202020204" pitchFamily="34" charset="0"/>
              </a:rPr>
              <a:t> &lt;10 g/dl) o enfermedad en fase activa, debe optarse por la administración de hierro IV</a:t>
            </a:r>
            <a:r>
              <a:rPr lang="es-ES" sz="1400" dirty="0" smtClean="0">
                <a:solidFill>
                  <a:prstClr val="black"/>
                </a:solidFill>
                <a:latin typeface="Arial" panose="020B0604020202020204" pitchFamily="34" charset="0"/>
                <a:cs typeface="Arial" panose="020B0604020202020204" pitchFamily="34" charset="0"/>
              </a:rPr>
              <a:t>.</a:t>
            </a:r>
          </a:p>
          <a:p>
            <a:pPr marL="285750" indent="-285750" algn="just" eaLnBrk="0" hangingPunct="0">
              <a:buFont typeface="Arial" panose="020B0604020202020204" pitchFamily="34" charset="0"/>
              <a:buChar char="•"/>
            </a:pPr>
            <a:endParaRPr lang="es-ES" sz="1800" b="1" dirty="0" smtClean="0">
              <a:solidFill>
                <a:prstClr val="black"/>
              </a:solidFill>
              <a:latin typeface="Arial" panose="020B0604020202020204" pitchFamily="34" charset="0"/>
              <a:cs typeface="Arial" panose="020B0604020202020204" pitchFamily="34" charset="0"/>
            </a:endParaRPr>
          </a:p>
          <a:p>
            <a:pPr marL="285750" indent="-285750" algn="just" eaLnBrk="0" hangingPunct="0">
              <a:buFont typeface="Arial" panose="020B0604020202020204" pitchFamily="34" charset="0"/>
              <a:buChar char="•"/>
            </a:pPr>
            <a:r>
              <a:rPr lang="es-ES" sz="1800" b="1" dirty="0" err="1" smtClean="0">
                <a:solidFill>
                  <a:prstClr val="black"/>
                </a:solidFill>
                <a:latin typeface="Arial" panose="020B0604020202020204" pitchFamily="34" charset="0"/>
                <a:cs typeface="Arial" panose="020B0604020202020204" pitchFamily="34" charset="0"/>
              </a:rPr>
              <a:t>Cirugia</a:t>
            </a:r>
            <a:r>
              <a:rPr lang="es-ES" sz="1800" b="1" dirty="0" smtClean="0">
                <a:solidFill>
                  <a:prstClr val="black"/>
                </a:solidFill>
                <a:latin typeface="Arial" panose="020B0604020202020204" pitchFamily="34" charset="0"/>
                <a:cs typeface="Arial" panose="020B0604020202020204" pitchFamily="34" charset="0"/>
              </a:rPr>
              <a:t> </a:t>
            </a:r>
            <a:r>
              <a:rPr lang="es-ES" sz="1800" b="1" dirty="0" err="1">
                <a:solidFill>
                  <a:prstClr val="black"/>
                </a:solidFill>
                <a:latin typeface="Arial" panose="020B0604020202020204" pitchFamily="34" charset="0"/>
                <a:cs typeface="Arial" panose="020B0604020202020204" pitchFamily="34" charset="0"/>
              </a:rPr>
              <a:t>bariátrica</a:t>
            </a:r>
            <a:endParaRPr lang="es-ES" sz="1800" b="1" dirty="0">
              <a:solidFill>
                <a:prstClr val="black"/>
              </a:solidFill>
              <a:latin typeface="Arial" panose="020B0604020202020204" pitchFamily="34" charset="0"/>
              <a:cs typeface="Arial" panose="020B0604020202020204" pitchFamily="34" charset="0"/>
            </a:endParaRPr>
          </a:p>
          <a:p>
            <a:pPr marL="742950" lvl="1" indent="-285750" algn="just" eaLnBrk="0" hangingPunct="0">
              <a:spcBef>
                <a:spcPct val="20000"/>
              </a:spcBef>
              <a:spcAft>
                <a:spcPts val="0"/>
              </a:spcAft>
              <a:buFont typeface="Arial" panose="020B0604020202020204" pitchFamily="34" charset="0"/>
              <a:buChar char="•"/>
            </a:pPr>
            <a:r>
              <a:rPr lang="es-ES" sz="1400" dirty="0">
                <a:solidFill>
                  <a:prstClr val="black"/>
                </a:solidFill>
                <a:latin typeface="Arial" panose="020B0604020202020204" pitchFamily="34" charset="0"/>
                <a:cs typeface="Arial" panose="020B0604020202020204" pitchFamily="34" charset="0"/>
              </a:rPr>
              <a:t>Tras la cirugía </a:t>
            </a:r>
            <a:r>
              <a:rPr lang="es-ES" sz="1400" dirty="0" err="1">
                <a:solidFill>
                  <a:prstClr val="black"/>
                </a:solidFill>
                <a:latin typeface="Arial" panose="020B0604020202020204" pitchFamily="34" charset="0"/>
                <a:cs typeface="Arial" panose="020B0604020202020204" pitchFamily="34" charset="0"/>
              </a:rPr>
              <a:t>bariátrica</a:t>
            </a:r>
            <a:r>
              <a:rPr lang="es-ES" sz="1400" dirty="0">
                <a:solidFill>
                  <a:prstClr val="black"/>
                </a:solidFill>
                <a:latin typeface="Arial" panose="020B0604020202020204" pitchFamily="34" charset="0"/>
                <a:cs typeface="Arial" panose="020B0604020202020204" pitchFamily="34" charset="0"/>
              </a:rPr>
              <a:t> la incidencia de déficit de hierro puede llegar a valores de hasta el 20-49% debido a la reducción de la capacidad gástrica y a que el bypass del duodeno y el yeyuno proximal reduce su absorción. </a:t>
            </a:r>
          </a:p>
          <a:p>
            <a:pPr marL="742950" lvl="1" indent="-285750" algn="just" eaLnBrk="0" hangingPunct="0">
              <a:spcBef>
                <a:spcPct val="20000"/>
              </a:spcBef>
              <a:spcAft>
                <a:spcPts val="0"/>
              </a:spcAft>
              <a:buFont typeface="Arial" panose="020B0604020202020204" pitchFamily="34" charset="0"/>
              <a:buChar char="•"/>
            </a:pPr>
            <a:r>
              <a:rPr lang="es-ES" sz="1400" dirty="0" smtClean="0">
                <a:solidFill>
                  <a:prstClr val="black"/>
                </a:solidFill>
                <a:latin typeface="Arial" panose="020B0604020202020204" pitchFamily="34" charset="0"/>
                <a:cs typeface="Arial" panose="020B0604020202020204" pitchFamily="34" charset="0"/>
              </a:rPr>
              <a:t>Para </a:t>
            </a:r>
            <a:r>
              <a:rPr lang="es-ES" sz="1400" dirty="0">
                <a:solidFill>
                  <a:prstClr val="black"/>
                </a:solidFill>
                <a:latin typeface="Arial" panose="020B0604020202020204" pitchFamily="34" charset="0"/>
                <a:cs typeface="Arial" panose="020B0604020202020204" pitchFamily="34" charset="0"/>
              </a:rPr>
              <a:t>la mayoría de los pacientes sometidos a cirugía </a:t>
            </a:r>
            <a:r>
              <a:rPr lang="es-ES" sz="1400" dirty="0" err="1">
                <a:solidFill>
                  <a:prstClr val="black"/>
                </a:solidFill>
                <a:latin typeface="Arial" panose="020B0604020202020204" pitchFamily="34" charset="0"/>
                <a:cs typeface="Arial" panose="020B0604020202020204" pitchFamily="34" charset="0"/>
              </a:rPr>
              <a:t>bariátrica</a:t>
            </a:r>
            <a:r>
              <a:rPr lang="es-ES" sz="1400" dirty="0">
                <a:solidFill>
                  <a:prstClr val="black"/>
                </a:solidFill>
                <a:latin typeface="Arial" panose="020B0604020202020204" pitchFamily="34" charset="0"/>
                <a:cs typeface="Arial" panose="020B0604020202020204" pitchFamily="34" charset="0"/>
              </a:rPr>
              <a:t> se recomienda la administración de hierro IV en lugar de hierro oral porque asegura un suministro adecuado y evita la toxicidad gastrointestinal, especialmente perjudicial en estos pacientes. </a:t>
            </a:r>
          </a:p>
          <a:p>
            <a:pPr marL="742950" lvl="1" indent="-285750" algn="just" eaLnBrk="0" hangingPunct="0">
              <a:spcBef>
                <a:spcPct val="20000"/>
              </a:spcBef>
              <a:spcAft>
                <a:spcPts val="0"/>
              </a:spcAft>
              <a:buFont typeface="Arial" panose="020B0604020202020204" pitchFamily="34" charset="0"/>
              <a:buChar char="•"/>
            </a:pPr>
            <a:r>
              <a:rPr lang="es-ES" sz="1400" dirty="0">
                <a:solidFill>
                  <a:prstClr val="black"/>
                </a:solidFill>
                <a:latin typeface="Arial" panose="020B0604020202020204" pitchFamily="34" charset="0"/>
                <a:cs typeface="Arial" panose="020B0604020202020204" pitchFamily="34" charset="0"/>
              </a:rPr>
              <a:t>Los pacientes sometidos a procedimientos mínimamente invasivos, como bandas gástricas, pueden tolerar el hierro oral.</a:t>
            </a:r>
          </a:p>
          <a:p>
            <a:pPr lvl="1" algn="just" eaLnBrk="0" hangingPunct="0">
              <a:spcBef>
                <a:spcPct val="20000"/>
              </a:spcBef>
              <a:spcAft>
                <a:spcPts val="1200"/>
              </a:spcAft>
            </a:pPr>
            <a:endParaRPr lang="es-ES" sz="1400" dirty="0">
              <a:solidFill>
                <a:prstClr val="black"/>
              </a:solidFill>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endParaRPr lang="es-ES" sz="9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3404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95536" y="1340768"/>
            <a:ext cx="8496944" cy="403244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pPr>
            <a:r>
              <a:rPr lang="es-ES" sz="1600" dirty="0">
                <a:latin typeface="Arial Unicode MS" pitchFamily="34" charset="-128"/>
              </a:rPr>
              <a:t>Condición relativamente frecuenta con una prevalencia </a:t>
            </a:r>
            <a:r>
              <a:rPr lang="es-ES" sz="1600" dirty="0" smtClean="0">
                <a:latin typeface="Arial Unicode MS" pitchFamily="34" charset="-128"/>
              </a:rPr>
              <a:t>variable </a:t>
            </a:r>
            <a:r>
              <a:rPr lang="es-ES" sz="1600" dirty="0">
                <a:latin typeface="Arial Unicode MS" pitchFamily="34" charset="-128"/>
              </a:rPr>
              <a:t>entre los distintos países (1,5-15% en </a:t>
            </a:r>
            <a:r>
              <a:rPr lang="es-ES" sz="1600" dirty="0" smtClean="0">
                <a:latin typeface="Arial Unicode MS" pitchFamily="34" charset="-128"/>
              </a:rPr>
              <a:t>personas ancianas en función de la población estudiada y el método diagnóstico).</a:t>
            </a:r>
          </a:p>
          <a:p>
            <a:pPr>
              <a:spcAft>
                <a:spcPts val="600"/>
              </a:spcAft>
            </a:pPr>
            <a:r>
              <a:rPr lang="es-ES" sz="1600" dirty="0" smtClean="0">
                <a:latin typeface="Arial Unicode MS" pitchFamily="34" charset="-128"/>
              </a:rPr>
              <a:t>La vitamina B12 se encuentra en alimentos de origen animal y es necesaria para la síntesis del ADN, el funcionamiento adecuado del cerebro y el sistema nervioso central, y para la producción de glóbulos rojos.</a:t>
            </a:r>
          </a:p>
          <a:p>
            <a:pPr>
              <a:spcAft>
                <a:spcPts val="600"/>
              </a:spcAft>
            </a:pPr>
            <a:r>
              <a:rPr lang="es-ES" sz="1600" dirty="0" smtClean="0">
                <a:latin typeface="Arial Unicode MS" pitchFamily="34" charset="-128"/>
              </a:rPr>
              <a:t>Se acumula principalmente en hígado (1-5 mg). </a:t>
            </a:r>
            <a:endParaRPr lang="es-ES" sz="1600" dirty="0">
              <a:latin typeface="Arial Unicode MS" pitchFamily="34" charset="-128"/>
            </a:endParaRPr>
          </a:p>
          <a:p>
            <a:pPr>
              <a:spcAft>
                <a:spcPts val="600"/>
              </a:spcAft>
            </a:pPr>
            <a:r>
              <a:rPr lang="es-ES" sz="1600" dirty="0" smtClean="0">
                <a:latin typeface="Arial Unicode MS" pitchFamily="34" charset="-128"/>
              </a:rPr>
              <a:t>Los síntomas de su déficit pueden tardar años en aparecer y van desde fatiga y anemia, hasta aplasia celular, alteraciones neurológicas y riesgo de cardiomiopatías. </a:t>
            </a:r>
          </a:p>
          <a:p>
            <a:pPr>
              <a:spcAft>
                <a:spcPts val="600"/>
              </a:spcAft>
            </a:pPr>
            <a:r>
              <a:rPr lang="es-ES" sz="1600" dirty="0" smtClean="0">
                <a:latin typeface="Arial Unicode MS" pitchFamily="34" charset="-128"/>
              </a:rPr>
              <a:t>Causas:</a:t>
            </a:r>
          </a:p>
          <a:p>
            <a:pPr lvl="1">
              <a:spcBef>
                <a:spcPts val="0"/>
              </a:spcBef>
              <a:spcAft>
                <a:spcPts val="0"/>
              </a:spcAft>
            </a:pPr>
            <a:r>
              <a:rPr lang="es-ES" sz="1200" dirty="0" smtClean="0">
                <a:latin typeface="Arial Unicode MS" pitchFamily="34" charset="-128"/>
              </a:rPr>
              <a:t>Malabsorción : gastritis, bypass gástrico, enfermedad de Crohn</a:t>
            </a:r>
          </a:p>
          <a:p>
            <a:pPr lvl="1">
              <a:spcBef>
                <a:spcPts val="0"/>
              </a:spcBef>
              <a:spcAft>
                <a:spcPts val="0"/>
              </a:spcAft>
            </a:pPr>
            <a:r>
              <a:rPr lang="es-ES" sz="1200" dirty="0" smtClean="0">
                <a:latin typeface="Arial Unicode MS" pitchFamily="34" charset="-128"/>
              </a:rPr>
              <a:t>Falta de factor intrínseco: anemia perniciosa</a:t>
            </a:r>
          </a:p>
          <a:p>
            <a:pPr lvl="1">
              <a:spcBef>
                <a:spcPts val="0"/>
              </a:spcBef>
              <a:spcAft>
                <a:spcPts val="0"/>
              </a:spcAft>
            </a:pPr>
            <a:r>
              <a:rPr lang="es-ES" sz="1200" dirty="0" smtClean="0">
                <a:latin typeface="Arial Unicode MS" pitchFamily="34" charset="-128"/>
              </a:rPr>
              <a:t>Disminución de la ingesta: personas desnutridas, veganas, vegetarianas</a:t>
            </a:r>
          </a:p>
          <a:p>
            <a:pPr lvl="1">
              <a:spcBef>
                <a:spcPts val="0"/>
              </a:spcBef>
              <a:spcAft>
                <a:spcPts val="0"/>
              </a:spcAft>
            </a:pPr>
            <a:r>
              <a:rPr lang="es-ES" sz="1200" dirty="0" smtClean="0">
                <a:latin typeface="Arial Unicode MS" pitchFamily="34" charset="-128"/>
              </a:rPr>
              <a:t>Uso de medicamentos que afectan su absorción: </a:t>
            </a:r>
            <a:r>
              <a:rPr lang="es-ES" sz="1200" dirty="0" err="1" smtClean="0">
                <a:latin typeface="Arial Unicode MS" pitchFamily="34" charset="-128"/>
              </a:rPr>
              <a:t>metformina</a:t>
            </a:r>
            <a:r>
              <a:rPr lang="es-ES" sz="1200" dirty="0" smtClean="0">
                <a:latin typeface="Arial Unicode MS" pitchFamily="34" charset="-128"/>
              </a:rPr>
              <a:t>, IBP, </a:t>
            </a:r>
            <a:r>
              <a:rPr lang="es-ES" sz="1200" dirty="0" err="1" smtClean="0">
                <a:latin typeface="Arial Unicode MS" pitchFamily="34" charset="-128"/>
              </a:rPr>
              <a:t>colchicina</a:t>
            </a:r>
            <a:r>
              <a:rPr lang="es-ES" sz="1200" dirty="0" smtClean="0">
                <a:latin typeface="Arial Unicode MS" pitchFamily="34" charset="-128"/>
              </a:rPr>
              <a:t>…</a:t>
            </a:r>
            <a:endParaRPr lang="es-ES" sz="1200" dirty="0">
              <a:latin typeface="Arial Unicode MS" pitchFamily="34" charset="-128"/>
            </a:endParaRPr>
          </a:p>
        </p:txBody>
      </p:sp>
      <p:sp>
        <p:nvSpPr>
          <p:cNvPr id="5" name="Rectangle 2"/>
          <p:cNvSpPr>
            <a:spLocks noGrp="1" noChangeArrowheads="1"/>
          </p:cNvSpPr>
          <p:nvPr>
            <p:ph type="title"/>
          </p:nvPr>
        </p:nvSpPr>
        <p:spPr>
          <a:xfrm>
            <a:off x="323528" y="476672"/>
            <a:ext cx="8496944" cy="864096"/>
          </a:xfrm>
        </p:spPr>
        <p:txBody>
          <a:bodyPr/>
          <a:lstStyle/>
          <a:p>
            <a:r>
              <a:rPr lang="es-ES" sz="3200" dirty="0" smtClean="0"/>
              <a:t>DÉFICIT DE VITAMINA B12</a:t>
            </a:r>
            <a:endParaRPr lang="es-ES" sz="3200" dirty="0"/>
          </a:p>
        </p:txBody>
      </p:sp>
    </p:spTree>
    <p:extLst>
      <p:ext uri="{BB962C8B-B14F-4D97-AF65-F5344CB8AC3E}">
        <p14:creationId xmlns:p14="http://schemas.microsoft.com/office/powerpoint/2010/main" val="1677809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23528" y="1340768"/>
            <a:ext cx="8568952" cy="417646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pPr>
            <a:r>
              <a:rPr lang="es-ES" sz="1600" dirty="0" smtClean="0">
                <a:latin typeface="Arial Unicode MS" pitchFamily="34" charset="-128"/>
              </a:rPr>
              <a:t>Recomendaciones del documento </a:t>
            </a:r>
            <a:r>
              <a:rPr lang="es-ES" sz="1600" dirty="0">
                <a:latin typeface="Arial Unicode MS" pitchFamily="34" charset="-128"/>
              </a:rPr>
              <a:t>dependiente del Plan Director de Laboratorios de </a:t>
            </a:r>
            <a:r>
              <a:rPr lang="es-ES" sz="1600" dirty="0" err="1">
                <a:latin typeface="Arial Unicode MS" pitchFamily="34" charset="-128"/>
              </a:rPr>
              <a:t>Osakidetza</a:t>
            </a:r>
            <a:r>
              <a:rPr lang="es-ES" sz="1600" dirty="0">
                <a:latin typeface="Arial Unicode MS" pitchFamily="34" charset="-128"/>
              </a:rPr>
              <a:t> de 2015: </a:t>
            </a:r>
          </a:p>
          <a:p>
            <a:pPr lvl="1">
              <a:spcAft>
                <a:spcPts val="600"/>
              </a:spcAft>
            </a:pPr>
            <a:r>
              <a:rPr lang="eu-ES" sz="1600" dirty="0" err="1">
                <a:latin typeface="Arial Unicode MS" pitchFamily="34" charset="-128"/>
              </a:rPr>
              <a:t>Kobalamina</a:t>
            </a:r>
            <a:r>
              <a:rPr lang="eu-ES" sz="1600" dirty="0">
                <a:latin typeface="Arial Unicode MS" pitchFamily="34" charset="-128"/>
              </a:rPr>
              <a:t> eta </a:t>
            </a:r>
            <a:r>
              <a:rPr lang="eu-ES" sz="1600" dirty="0" err="1">
                <a:latin typeface="Arial Unicode MS" pitchFamily="34" charset="-128"/>
              </a:rPr>
              <a:t>folato</a:t>
            </a:r>
            <a:r>
              <a:rPr lang="eu-ES" sz="1600" dirty="0">
                <a:latin typeface="Arial Unicode MS" pitchFamily="34" charset="-128"/>
              </a:rPr>
              <a:t> serikoen probak eskatu behar dira</a:t>
            </a:r>
            <a:r>
              <a:rPr lang="eu-ES" sz="1600" dirty="0" smtClean="0"/>
              <a:t>:</a:t>
            </a:r>
          </a:p>
          <a:p>
            <a:pPr lvl="2">
              <a:spcAft>
                <a:spcPts val="600"/>
              </a:spcAft>
            </a:pPr>
            <a:r>
              <a:rPr lang="es-ES" sz="800" dirty="0" smtClean="0">
                <a:latin typeface="Arial Unicode MS" pitchFamily="34" charset="-128"/>
              </a:rPr>
              <a:t>Anemia </a:t>
            </a:r>
            <a:r>
              <a:rPr lang="es-ES" sz="800" dirty="0" err="1" smtClean="0">
                <a:latin typeface="Arial Unicode MS" pitchFamily="34" charset="-128"/>
              </a:rPr>
              <a:t>macrocítica</a:t>
            </a:r>
            <a:r>
              <a:rPr lang="es-ES" sz="800" dirty="0" smtClean="0">
                <a:latin typeface="Arial Unicode MS" pitchFamily="34" charset="-128"/>
              </a:rPr>
              <a:t> o </a:t>
            </a:r>
            <a:r>
              <a:rPr lang="es-ES" sz="800" dirty="0" err="1" smtClean="0">
                <a:latin typeface="Arial Unicode MS" pitchFamily="34" charset="-128"/>
              </a:rPr>
              <a:t>macrocitosis</a:t>
            </a:r>
            <a:r>
              <a:rPr lang="es-ES" sz="800" dirty="0" smtClean="0">
                <a:latin typeface="Arial Unicode MS" pitchFamily="34" charset="-128"/>
              </a:rPr>
              <a:t> aislada.</a:t>
            </a:r>
          </a:p>
          <a:p>
            <a:pPr lvl="2">
              <a:spcAft>
                <a:spcPts val="0"/>
              </a:spcAft>
            </a:pPr>
            <a:r>
              <a:rPr lang="es-ES" sz="1200" dirty="0" err="1" smtClean="0">
                <a:latin typeface="Arial Unicode MS" pitchFamily="34" charset="-128"/>
              </a:rPr>
              <a:t>Pancitopenia</a:t>
            </a:r>
            <a:endParaRPr lang="es-ES" sz="1200" dirty="0" smtClean="0">
              <a:latin typeface="Arial Unicode MS" pitchFamily="34" charset="-128"/>
            </a:endParaRPr>
          </a:p>
          <a:p>
            <a:pPr lvl="2">
              <a:spcAft>
                <a:spcPts val="0"/>
              </a:spcAft>
            </a:pPr>
            <a:r>
              <a:rPr lang="es-ES" sz="1200" dirty="0" smtClean="0">
                <a:latin typeface="Arial Unicode MS" pitchFamily="34" charset="-128"/>
              </a:rPr>
              <a:t>Glositis y/o úlceras orales en población de riesgos de padecer déficit</a:t>
            </a:r>
            <a:endParaRPr lang="es-ES" sz="1200" dirty="0">
              <a:latin typeface="Arial Unicode MS" pitchFamily="34" charset="-128"/>
            </a:endParaRPr>
          </a:p>
          <a:p>
            <a:pPr lvl="1">
              <a:spcAft>
                <a:spcPts val="600"/>
              </a:spcAft>
            </a:pPr>
            <a:r>
              <a:rPr lang="es-ES" sz="1600" dirty="0" smtClean="0">
                <a:latin typeface="Arial Unicode MS" pitchFamily="34" charset="-128"/>
              </a:rPr>
              <a:t>Solicitar test de vitamina B12 sin folato sérico:</a:t>
            </a:r>
          </a:p>
          <a:p>
            <a:pPr lvl="2">
              <a:spcAft>
                <a:spcPts val="600"/>
              </a:spcAft>
            </a:pPr>
            <a:r>
              <a:rPr lang="es-ES" sz="1200" dirty="0" smtClean="0">
                <a:latin typeface="Arial Unicode MS" pitchFamily="34" charset="-128"/>
              </a:rPr>
              <a:t>Presencia de síntomas neurológicos inexplicados como parestesias, entumecimiento, déficit de coordinación motriz, problemas de memoria o cognitivos y cambios de personalidad, independientemente de los resultados del hemograma.</a:t>
            </a:r>
          </a:p>
          <a:p>
            <a:pPr lvl="1">
              <a:spcAft>
                <a:spcPts val="600"/>
              </a:spcAft>
            </a:pPr>
            <a:r>
              <a:rPr lang="es-ES" sz="1600" dirty="0">
                <a:latin typeface="Arial Unicode MS" pitchFamily="34" charset="-128"/>
              </a:rPr>
              <a:t>No solicitar la determinación de la vitamina </a:t>
            </a:r>
            <a:r>
              <a:rPr lang="es-ES" sz="1600" dirty="0" smtClean="0">
                <a:latin typeface="Arial Unicode MS" pitchFamily="34" charset="-128"/>
              </a:rPr>
              <a:t>B12:</a:t>
            </a:r>
          </a:p>
          <a:p>
            <a:pPr lvl="2">
              <a:spcAft>
                <a:spcPts val="0"/>
              </a:spcAft>
            </a:pPr>
            <a:r>
              <a:rPr lang="es-ES" sz="1200" dirty="0" smtClean="0">
                <a:latin typeface="Arial Unicode MS" pitchFamily="34" charset="-128"/>
              </a:rPr>
              <a:t>Personas asintomáticas con hemograma normal</a:t>
            </a:r>
          </a:p>
          <a:p>
            <a:pPr lvl="2">
              <a:spcAft>
                <a:spcPts val="0"/>
              </a:spcAft>
            </a:pPr>
            <a:r>
              <a:rPr lang="es-ES" sz="1200" dirty="0" smtClean="0">
                <a:latin typeface="Arial Unicode MS" pitchFamily="34" charset="-128"/>
              </a:rPr>
              <a:t>Personas sin factores de riesgo de déficit</a:t>
            </a:r>
          </a:p>
          <a:p>
            <a:pPr lvl="2">
              <a:spcAft>
                <a:spcPts val="0"/>
              </a:spcAft>
            </a:pPr>
            <a:r>
              <a:rPr lang="es-ES" sz="1200" dirty="0" smtClean="0">
                <a:latin typeface="Arial Unicode MS" pitchFamily="34" charset="-128"/>
              </a:rPr>
              <a:t>Personas que están recibiendo suplementos de vitamina B12 o folato, salvo sospecha de abandono de tratamiento</a:t>
            </a:r>
            <a:endParaRPr lang="es-ES" sz="1200" dirty="0">
              <a:latin typeface="Arial Unicode MS" pitchFamily="34" charset="-128"/>
            </a:endParaRPr>
          </a:p>
          <a:p>
            <a:pPr marL="0" indent="0">
              <a:spcAft>
                <a:spcPts val="1200"/>
              </a:spcAft>
              <a:buNone/>
            </a:pPr>
            <a:endParaRPr lang="es-ES" sz="2000" dirty="0">
              <a:latin typeface="Arial Unicode MS" pitchFamily="34" charset="-128"/>
            </a:endParaRPr>
          </a:p>
        </p:txBody>
      </p:sp>
      <p:sp>
        <p:nvSpPr>
          <p:cNvPr id="5" name="Rectangle 2"/>
          <p:cNvSpPr>
            <a:spLocks noGrp="1" noChangeArrowheads="1"/>
          </p:cNvSpPr>
          <p:nvPr>
            <p:ph type="title"/>
          </p:nvPr>
        </p:nvSpPr>
        <p:spPr>
          <a:xfrm>
            <a:off x="323528" y="476672"/>
            <a:ext cx="8496944" cy="864096"/>
          </a:xfrm>
        </p:spPr>
        <p:txBody>
          <a:bodyPr/>
          <a:lstStyle/>
          <a:p>
            <a:r>
              <a:rPr lang="es-ES" sz="2800" dirty="0" smtClean="0"/>
              <a:t>¿Cuándo se debe determinar la vitamina B12?</a:t>
            </a:r>
            <a:endParaRPr lang="es-ES" sz="2800" dirty="0"/>
          </a:p>
        </p:txBody>
      </p:sp>
    </p:spTree>
    <p:extLst>
      <p:ext uri="{BB962C8B-B14F-4D97-AF65-F5344CB8AC3E}">
        <p14:creationId xmlns:p14="http://schemas.microsoft.com/office/powerpoint/2010/main" val="14535809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23528" y="1340768"/>
            <a:ext cx="8568952" cy="352839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pPr>
            <a:r>
              <a:rPr lang="es-ES" sz="1600" dirty="0" smtClean="0">
                <a:latin typeface="Arial Unicode MS" pitchFamily="34" charset="-128"/>
              </a:rPr>
              <a:t>Una vez iniciado el tratamiento con suplementos, se recomienda la realización de hemogramas mensuales hasta la normalización. Posteriormente realizar determinaciones anuales.</a:t>
            </a:r>
          </a:p>
          <a:p>
            <a:pPr>
              <a:spcAft>
                <a:spcPts val="600"/>
              </a:spcAft>
            </a:pPr>
            <a:r>
              <a:rPr lang="es-ES" sz="1600" dirty="0" smtClean="0">
                <a:latin typeface="Arial Unicode MS" pitchFamily="34" charset="-128"/>
              </a:rPr>
              <a:t>Si en dos meses no se objetiva mejoría en la anemia o en la </a:t>
            </a:r>
            <a:r>
              <a:rPr lang="es-ES" sz="1600" dirty="0" err="1" smtClean="0">
                <a:latin typeface="Arial Unicode MS" pitchFamily="34" charset="-128"/>
              </a:rPr>
              <a:t>macrocitosis</a:t>
            </a:r>
            <a:r>
              <a:rPr lang="es-ES" sz="1600" dirty="0" smtClean="0">
                <a:latin typeface="Arial Unicode MS" pitchFamily="34" charset="-128"/>
              </a:rPr>
              <a:t>, remitir a segundo nivel.</a:t>
            </a:r>
          </a:p>
          <a:p>
            <a:pPr>
              <a:spcAft>
                <a:spcPts val="600"/>
              </a:spcAft>
            </a:pPr>
            <a:r>
              <a:rPr lang="es-ES" sz="1600" dirty="0" smtClean="0">
                <a:latin typeface="Arial Unicode MS" pitchFamily="34" charset="-128"/>
              </a:rPr>
              <a:t>Se recomienda vigilar los electrolitos en las primeras semanas del tratamiento con suplementos debido a que puede aparecer </a:t>
            </a:r>
            <a:r>
              <a:rPr lang="es-ES" sz="1600" dirty="0" err="1" smtClean="0">
                <a:latin typeface="Arial Unicode MS" pitchFamily="34" charset="-128"/>
              </a:rPr>
              <a:t>hipopotasemia</a:t>
            </a:r>
            <a:r>
              <a:rPr lang="es-ES" sz="1600" dirty="0" smtClean="0">
                <a:latin typeface="Arial Unicode MS" pitchFamily="34" charset="-128"/>
              </a:rPr>
              <a:t>.</a:t>
            </a:r>
          </a:p>
          <a:p>
            <a:pPr>
              <a:spcAft>
                <a:spcPts val="600"/>
              </a:spcAft>
            </a:pPr>
            <a:r>
              <a:rPr lang="es-ES" sz="1600" dirty="0" smtClean="0">
                <a:latin typeface="Arial Unicode MS" pitchFamily="34" charset="-128"/>
              </a:rPr>
              <a:t>No se recomienda vigilar los niveles de </a:t>
            </a:r>
            <a:r>
              <a:rPr lang="es-ES" sz="1600" dirty="0" err="1" smtClean="0">
                <a:latin typeface="Arial Unicode MS" pitchFamily="34" charset="-128"/>
              </a:rPr>
              <a:t>cobalamina</a:t>
            </a:r>
            <a:r>
              <a:rPr lang="es-ES" sz="1600" dirty="0" smtClean="0">
                <a:latin typeface="Arial Unicode MS" pitchFamily="34" charset="-128"/>
              </a:rPr>
              <a:t> sérica a no ser que reaparezca una anemia o se sospeche un incumplimiento del tratamiento.</a:t>
            </a:r>
          </a:p>
          <a:p>
            <a:pPr>
              <a:spcAft>
                <a:spcPts val="600"/>
              </a:spcAft>
            </a:pPr>
            <a:endParaRPr lang="es-ES" sz="1600" dirty="0">
              <a:latin typeface="Arial Unicode MS" pitchFamily="34" charset="-128"/>
            </a:endParaRPr>
          </a:p>
          <a:p>
            <a:pPr marL="0" indent="0">
              <a:spcAft>
                <a:spcPts val="1200"/>
              </a:spcAft>
              <a:buNone/>
            </a:pPr>
            <a:endParaRPr lang="es-ES" sz="2000" dirty="0">
              <a:latin typeface="Arial Unicode MS" pitchFamily="34" charset="-128"/>
            </a:endParaRPr>
          </a:p>
        </p:txBody>
      </p:sp>
      <p:sp>
        <p:nvSpPr>
          <p:cNvPr id="5" name="Rectangle 2"/>
          <p:cNvSpPr>
            <a:spLocks noGrp="1" noChangeArrowheads="1"/>
          </p:cNvSpPr>
          <p:nvPr>
            <p:ph type="title"/>
          </p:nvPr>
        </p:nvSpPr>
        <p:spPr>
          <a:xfrm>
            <a:off x="323528" y="476672"/>
            <a:ext cx="8496944" cy="864096"/>
          </a:xfrm>
        </p:spPr>
        <p:txBody>
          <a:bodyPr/>
          <a:lstStyle/>
          <a:p>
            <a:r>
              <a:rPr lang="es-ES" sz="2800" dirty="0" smtClean="0"/>
              <a:t>¿Cuándo se debe determinar la vitamina B12? (II)</a:t>
            </a:r>
            <a:endParaRPr lang="es-ES" sz="2800" dirty="0"/>
          </a:p>
        </p:txBody>
      </p:sp>
    </p:spTree>
    <p:extLst>
      <p:ext uri="{BB962C8B-B14F-4D97-AF65-F5344CB8AC3E}">
        <p14:creationId xmlns:p14="http://schemas.microsoft.com/office/powerpoint/2010/main" val="30044951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467544" y="1484784"/>
            <a:ext cx="8136904" cy="388843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1600" dirty="0" smtClean="0">
                <a:latin typeface="Arial Unicode MS" pitchFamily="34" charset="-128"/>
              </a:rPr>
              <a:t>Tratar siempre el déficit a no ser que haya  razones de peso para no hacerlo (paciente paliativo, negativa del paciente). </a:t>
            </a:r>
          </a:p>
          <a:p>
            <a:pPr>
              <a:spcAft>
                <a:spcPts val="1200"/>
              </a:spcAft>
            </a:pPr>
            <a:r>
              <a:rPr lang="es-ES" sz="1600" dirty="0" smtClean="0">
                <a:latin typeface="Arial Unicode MS" pitchFamily="34" charset="-128"/>
              </a:rPr>
              <a:t>Si hay síntomas neurológicos o </a:t>
            </a:r>
            <a:r>
              <a:rPr lang="es-ES" sz="1600" dirty="0" err="1" smtClean="0">
                <a:latin typeface="Arial Unicode MS" pitchFamily="34" charset="-128"/>
              </a:rPr>
              <a:t>neuropsiquiátricos</a:t>
            </a:r>
            <a:r>
              <a:rPr lang="es-ES" sz="1600" dirty="0" smtClean="0">
                <a:latin typeface="Arial Unicode MS" pitchFamily="34" charset="-128"/>
              </a:rPr>
              <a:t> el tratamiento precoz es esencial. La presentación neurológica puede ocurrir sin cambios hematológicos.</a:t>
            </a:r>
          </a:p>
          <a:p>
            <a:pPr>
              <a:spcAft>
                <a:spcPts val="1200"/>
              </a:spcAft>
            </a:pPr>
            <a:r>
              <a:rPr lang="es-ES" sz="1600" dirty="0" smtClean="0">
                <a:latin typeface="Arial Unicode MS" pitchFamily="34" charset="-128"/>
              </a:rPr>
              <a:t>Tradicionalmente la vitamina B12 se ha administrado por vía IM porque su absorción gastrointestinal es pobre. </a:t>
            </a:r>
          </a:p>
          <a:p>
            <a:pPr>
              <a:spcAft>
                <a:spcPts val="1200"/>
              </a:spcAft>
            </a:pPr>
            <a:r>
              <a:rPr lang="es-ES" sz="1600" dirty="0" smtClean="0">
                <a:latin typeface="Arial Unicode MS" pitchFamily="34" charset="-128"/>
              </a:rPr>
              <a:t>La absorción de la vitamina B12 depende del denominado factor intrínseco, proteína que permite su absorción en el íleon terminal, pero aproximadamente un 1-5% de la dosis oral se absorbe por difusión pasiva de forma independiente al factor intrínseco.</a:t>
            </a:r>
          </a:p>
          <a:p>
            <a:pPr>
              <a:spcAft>
                <a:spcPts val="1200"/>
              </a:spcAft>
            </a:pPr>
            <a:r>
              <a:rPr lang="es-ES" sz="1600" dirty="0" smtClean="0">
                <a:latin typeface="Arial Unicode MS" pitchFamily="34" charset="-128"/>
              </a:rPr>
              <a:t>Una revisión sistemática ha concluido que hay evidencia, aunque de baja calidad, de que la vitamina B12 oral e IM tienen efectos similares a la hora de normalizar los niveles séricos de esta vitamina.</a:t>
            </a:r>
          </a:p>
        </p:txBody>
      </p:sp>
      <p:sp>
        <p:nvSpPr>
          <p:cNvPr id="5" name="Rectangle 2"/>
          <p:cNvSpPr>
            <a:spLocks noGrp="1" noChangeArrowheads="1"/>
          </p:cNvSpPr>
          <p:nvPr>
            <p:ph type="title"/>
          </p:nvPr>
        </p:nvSpPr>
        <p:spPr>
          <a:xfrm>
            <a:off x="323528" y="476672"/>
            <a:ext cx="8496944" cy="864096"/>
          </a:xfrm>
        </p:spPr>
        <p:txBody>
          <a:bodyPr/>
          <a:lstStyle/>
          <a:p>
            <a:r>
              <a:rPr lang="es-ES" sz="2800" dirty="0" smtClean="0"/>
              <a:t>Tratamiento del déficit de vitamina B12: ¿oral o intramuscular (IM)?</a:t>
            </a:r>
            <a:endParaRPr lang="es-ES" sz="2800" dirty="0"/>
          </a:p>
        </p:txBody>
      </p:sp>
    </p:spTree>
    <p:extLst>
      <p:ext uri="{BB962C8B-B14F-4D97-AF65-F5344CB8AC3E}">
        <p14:creationId xmlns:p14="http://schemas.microsoft.com/office/powerpoint/2010/main" val="31560294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467544" y="1484784"/>
            <a:ext cx="8136904" cy="388843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pPr>
            <a:r>
              <a:rPr lang="es-ES" sz="1600" dirty="0" smtClean="0">
                <a:latin typeface="Arial Unicode MS" pitchFamily="34" charset="-128"/>
              </a:rPr>
              <a:t>Tratamiento síntomas graves:</a:t>
            </a:r>
          </a:p>
          <a:p>
            <a:pPr lvl="1">
              <a:spcAft>
                <a:spcPts val="600"/>
              </a:spcAft>
            </a:pPr>
            <a:r>
              <a:rPr lang="es-ES" sz="1200" dirty="0" smtClean="0">
                <a:latin typeface="Arial Unicode MS" pitchFamily="34" charset="-128"/>
              </a:rPr>
              <a:t>Se necesita un inicio de acción rápido, por lo que se recomienda la vía IM. Una pauta posible sería: 1.000 µg/día durante una o dos semanas seguida de </a:t>
            </a:r>
            <a:r>
              <a:rPr lang="es-ES" sz="1200" dirty="0">
                <a:latin typeface="Arial Unicode MS" pitchFamily="34" charset="-128"/>
              </a:rPr>
              <a:t>1.000 </a:t>
            </a:r>
            <a:r>
              <a:rPr lang="es-ES" sz="1200" dirty="0" smtClean="0">
                <a:latin typeface="Arial Unicode MS" pitchFamily="34" charset="-128"/>
              </a:rPr>
              <a:t>µg/semana durante 4-8 semanas y posteriormente tratamiento de mantenimiento con una dosis mensual.</a:t>
            </a:r>
          </a:p>
          <a:p>
            <a:pPr>
              <a:spcAft>
                <a:spcPts val="600"/>
              </a:spcAft>
            </a:pPr>
            <a:r>
              <a:rPr lang="es-ES" sz="1600" dirty="0" smtClean="0">
                <a:latin typeface="Arial Unicode MS" pitchFamily="34" charset="-128"/>
              </a:rPr>
              <a:t>Tratamiento síntomas leves-moderados:</a:t>
            </a:r>
          </a:p>
          <a:p>
            <a:pPr lvl="1">
              <a:spcAft>
                <a:spcPts val="0"/>
              </a:spcAft>
            </a:pPr>
            <a:r>
              <a:rPr lang="es-ES" sz="1200" dirty="0" smtClean="0">
                <a:latin typeface="Arial Unicode MS" pitchFamily="34" charset="-128"/>
              </a:rPr>
              <a:t>1.000 µg vía IM una vez al mes o 1.000 µg vía oral una vez al día. Si se opta por </a:t>
            </a:r>
            <a:r>
              <a:rPr lang="es-ES" sz="1200" dirty="0" smtClean="0">
                <a:latin typeface="Arial Unicode MS" pitchFamily="34" charset="-128"/>
              </a:rPr>
              <a:t>la vía oral, medir la respuesta a los dos meses. Si no hay respuesta cambiar a la vía IM </a:t>
            </a:r>
            <a:r>
              <a:rPr lang="es-ES" sz="1200" dirty="0" smtClean="0">
                <a:latin typeface="Arial Unicode MS" pitchFamily="34" charset="-128"/>
              </a:rPr>
              <a:t>o </a:t>
            </a:r>
            <a:r>
              <a:rPr lang="es-ES" sz="1200" dirty="0" smtClean="0">
                <a:latin typeface="Arial Unicode MS" pitchFamily="34" charset="-128"/>
              </a:rPr>
              <a:t>considerar otras causas. </a:t>
            </a:r>
          </a:p>
          <a:p>
            <a:pPr lvl="1">
              <a:spcAft>
                <a:spcPts val="0"/>
              </a:spcAft>
            </a:pPr>
            <a:r>
              <a:rPr lang="es-ES" sz="1200" dirty="0" smtClean="0">
                <a:latin typeface="Arial Unicode MS" pitchFamily="34" charset="-128"/>
              </a:rPr>
              <a:t>La vía oral se puede utilizar  una vez corregido el déficit inicial como tratamiento de mantenimiento.</a:t>
            </a:r>
          </a:p>
          <a:p>
            <a:pPr>
              <a:spcAft>
                <a:spcPts val="600"/>
              </a:spcAft>
            </a:pPr>
            <a:r>
              <a:rPr lang="es-ES" sz="1600" dirty="0" smtClean="0">
                <a:latin typeface="Arial Unicode MS" pitchFamily="34" charset="-128"/>
              </a:rPr>
              <a:t>Si hay un déficit concomitante de vitamina B12 y ácido fólico, tratar primero el déficit de vitamina B12 para evitar precipitar la degeneración combinada subaguda de la médula espinal.</a:t>
            </a:r>
          </a:p>
          <a:p>
            <a:pPr>
              <a:spcAft>
                <a:spcPts val="600"/>
              </a:spcAft>
            </a:pPr>
            <a:r>
              <a:rPr lang="es-ES" sz="1600" u="sng" dirty="0" smtClean="0">
                <a:latin typeface="Arial Unicode MS" pitchFamily="34" charset="-128"/>
              </a:rPr>
              <a:t>Duración del tratamiento</a:t>
            </a:r>
            <a:r>
              <a:rPr lang="es-ES" sz="1600" dirty="0" smtClean="0">
                <a:latin typeface="Arial Unicode MS" pitchFamily="34" charset="-128"/>
              </a:rPr>
              <a:t>: depende de la persistencia de la causa que provoca el déficit. En anemia perniciosa o bypass gástrico toda la vida. En causas tratables o eliminables (ingesta insuficiente, interacción con medicamentos, etc.) la suplementación terminará cuando el déficit se corrija.</a:t>
            </a:r>
            <a:endParaRPr lang="es-ES" sz="1600" dirty="0">
              <a:latin typeface="Arial Unicode MS" pitchFamily="34" charset="-128"/>
            </a:endParaRPr>
          </a:p>
          <a:p>
            <a:pPr lvl="1">
              <a:spcAft>
                <a:spcPts val="600"/>
              </a:spcAft>
            </a:pPr>
            <a:endParaRPr lang="es-ES" sz="800" dirty="0" smtClean="0">
              <a:latin typeface="Arial Unicode MS" pitchFamily="34" charset="-128"/>
            </a:endParaRPr>
          </a:p>
          <a:p>
            <a:pPr lvl="1">
              <a:spcAft>
                <a:spcPts val="1200"/>
              </a:spcAft>
            </a:pPr>
            <a:endParaRPr lang="es-ES" sz="1200" dirty="0" smtClean="0">
              <a:latin typeface="Arial Unicode MS" pitchFamily="34" charset="-128"/>
            </a:endParaRPr>
          </a:p>
        </p:txBody>
      </p:sp>
      <p:sp>
        <p:nvSpPr>
          <p:cNvPr id="5" name="Rectangle 2"/>
          <p:cNvSpPr>
            <a:spLocks noGrp="1" noChangeArrowheads="1"/>
          </p:cNvSpPr>
          <p:nvPr>
            <p:ph type="title"/>
          </p:nvPr>
        </p:nvSpPr>
        <p:spPr>
          <a:xfrm>
            <a:off x="323528" y="476672"/>
            <a:ext cx="8496944" cy="864096"/>
          </a:xfrm>
        </p:spPr>
        <p:txBody>
          <a:bodyPr/>
          <a:lstStyle/>
          <a:p>
            <a:r>
              <a:rPr lang="es-ES" sz="2800" dirty="0" smtClean="0"/>
              <a:t>Tratamiento del déficit de vitamina B12: ¿oral o intramuscular (IM)? (II)</a:t>
            </a:r>
            <a:endParaRPr lang="es-ES" sz="2800" dirty="0"/>
          </a:p>
        </p:txBody>
      </p:sp>
    </p:spTree>
    <p:extLst>
      <p:ext uri="{BB962C8B-B14F-4D97-AF65-F5344CB8AC3E}">
        <p14:creationId xmlns:p14="http://schemas.microsoft.com/office/powerpoint/2010/main" val="27014591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67544" y="5814"/>
            <a:ext cx="8229600" cy="1046922"/>
          </a:xfrm>
        </p:spPr>
        <p:txBody>
          <a:bodyPr/>
          <a:lstStyle/>
          <a:p>
            <a:r>
              <a:rPr lang="es-ES" sz="4000" dirty="0" smtClean="0">
                <a:solidFill>
                  <a:schemeClr val="tx2"/>
                </a:solidFill>
                <a:latin typeface="Arial Black" pitchFamily="34" charset="0"/>
              </a:rPr>
              <a:t>SUMARIO</a:t>
            </a:r>
            <a:endParaRPr lang="es-ES" sz="4000" dirty="0">
              <a:solidFill>
                <a:schemeClr val="tx2"/>
              </a:solidFill>
              <a:latin typeface="Arial Black" pitchFamily="34" charset="0"/>
            </a:endParaRPr>
          </a:p>
        </p:txBody>
      </p:sp>
      <p:sp>
        <p:nvSpPr>
          <p:cNvPr id="18435" name="Rectangle 3"/>
          <p:cNvSpPr>
            <a:spLocks noGrp="1" noChangeArrowheads="1"/>
          </p:cNvSpPr>
          <p:nvPr>
            <p:ph idx="4294967295"/>
          </p:nvPr>
        </p:nvSpPr>
        <p:spPr bwMode="auto">
          <a:xfrm>
            <a:off x="395536" y="764704"/>
            <a:ext cx="8352928" cy="4680520"/>
          </a:xfrm>
          <a:prstGeom prst="rect">
            <a:avLst/>
          </a:prstGeom>
          <a:solidFill>
            <a:schemeClr val="accent1">
              <a:lumMod val="60000"/>
              <a:lumOff val="40000"/>
            </a:schemeClr>
          </a:solidFill>
          <a:ln>
            <a:solidFill>
              <a:srgbClr val="518BE1"/>
            </a:solidFill>
            <a:miter lim="800000"/>
            <a:headEnd/>
            <a:tailEnd/>
          </a:ln>
        </p:spPr>
        <p:txBody>
          <a:bodyPr/>
          <a:lstStyle/>
          <a:p>
            <a:pPr lvl="0">
              <a:spcBef>
                <a:spcPts val="600"/>
              </a:spcBef>
              <a:spcAft>
                <a:spcPts val="0"/>
              </a:spcAft>
            </a:pPr>
            <a:endParaRPr lang="es-ES" sz="700" b="1" dirty="0" smtClean="0">
              <a:solidFill>
                <a:schemeClr val="bg1"/>
              </a:solidFill>
              <a:latin typeface="Arial Unicode MS" pitchFamily="34" charset="-128"/>
            </a:endParaRPr>
          </a:p>
          <a:p>
            <a:pPr lvl="0">
              <a:spcBef>
                <a:spcPts val="0"/>
              </a:spcBef>
              <a:spcAft>
                <a:spcPts val="800"/>
              </a:spcAft>
            </a:pPr>
            <a:r>
              <a:rPr lang="es-ES" sz="2400" b="1" dirty="0" smtClean="0">
                <a:solidFill>
                  <a:schemeClr val="bg1"/>
                </a:solidFill>
                <a:latin typeface="Arial Unicode MS" pitchFamily="34" charset="-128"/>
              </a:rPr>
              <a:t>Déficit de hierro</a:t>
            </a:r>
          </a:p>
          <a:p>
            <a:pPr lvl="1">
              <a:spcBef>
                <a:spcPts val="0"/>
              </a:spcBef>
              <a:spcAft>
                <a:spcPts val="800"/>
              </a:spcAft>
            </a:pPr>
            <a:r>
              <a:rPr lang="es-ES" sz="2000" b="1" dirty="0" smtClean="0">
                <a:solidFill>
                  <a:schemeClr val="bg1"/>
                </a:solidFill>
                <a:latin typeface="Arial Unicode MS" pitchFamily="34" charset="-128"/>
              </a:rPr>
              <a:t>¿Existen diferencias entre las distintas sales de hierro? </a:t>
            </a:r>
          </a:p>
          <a:p>
            <a:pPr lvl="1">
              <a:spcBef>
                <a:spcPts val="0"/>
              </a:spcBef>
              <a:spcAft>
                <a:spcPts val="800"/>
              </a:spcAft>
            </a:pPr>
            <a:r>
              <a:rPr lang="es-ES" sz="2000" b="1" dirty="0" smtClean="0">
                <a:solidFill>
                  <a:schemeClr val="bg1"/>
                </a:solidFill>
                <a:latin typeface="Arial Unicode MS" pitchFamily="34" charset="-128"/>
              </a:rPr>
              <a:t>¿Cómo mejorar la tolerancia y la absorción del hierro oral?</a:t>
            </a:r>
          </a:p>
          <a:p>
            <a:pPr lvl="1">
              <a:spcBef>
                <a:spcPts val="0"/>
              </a:spcBef>
              <a:spcAft>
                <a:spcPts val="800"/>
              </a:spcAft>
            </a:pPr>
            <a:r>
              <a:rPr lang="es-ES" sz="2000" b="1" dirty="0" smtClean="0">
                <a:solidFill>
                  <a:schemeClr val="bg1"/>
                </a:solidFill>
                <a:latin typeface="Arial Unicode MS" pitchFamily="34" charset="-128"/>
              </a:rPr>
              <a:t>¿Cuándo utilizar hierro por vía intravenosa?</a:t>
            </a:r>
          </a:p>
          <a:p>
            <a:pPr lvl="1">
              <a:spcBef>
                <a:spcPts val="0"/>
              </a:spcBef>
              <a:spcAft>
                <a:spcPts val="800"/>
              </a:spcAft>
            </a:pPr>
            <a:r>
              <a:rPr lang="es-ES" sz="2000" b="1" dirty="0" smtClean="0">
                <a:solidFill>
                  <a:schemeClr val="bg1"/>
                </a:solidFill>
                <a:latin typeface="Arial Unicode MS" pitchFamily="34" charset="-128"/>
              </a:rPr>
              <a:t>Poblaciones especiales: personas ancianas, insuficiencia cardíaca, enfermedad inflamatoria intestinal y cirugía </a:t>
            </a:r>
            <a:r>
              <a:rPr lang="es-ES" sz="2000" b="1" dirty="0" err="1" smtClean="0">
                <a:solidFill>
                  <a:schemeClr val="bg1"/>
                </a:solidFill>
                <a:latin typeface="Arial Unicode MS" pitchFamily="34" charset="-128"/>
              </a:rPr>
              <a:t>bariátrica</a:t>
            </a:r>
            <a:endParaRPr lang="es-ES" sz="2000" b="1" dirty="0" smtClean="0">
              <a:solidFill>
                <a:schemeClr val="bg1"/>
              </a:solidFill>
              <a:latin typeface="Arial Unicode MS" pitchFamily="34" charset="-128"/>
            </a:endParaRPr>
          </a:p>
          <a:p>
            <a:pPr lvl="0">
              <a:spcBef>
                <a:spcPts val="0"/>
              </a:spcBef>
              <a:spcAft>
                <a:spcPts val="800"/>
              </a:spcAft>
            </a:pPr>
            <a:r>
              <a:rPr lang="es-ES" sz="2400" b="1" dirty="0" smtClean="0">
                <a:solidFill>
                  <a:schemeClr val="bg1"/>
                </a:solidFill>
                <a:latin typeface="Arial Unicode MS" pitchFamily="34" charset="-128"/>
              </a:rPr>
              <a:t>Déficit de vitamina B12</a:t>
            </a:r>
          </a:p>
          <a:p>
            <a:pPr lvl="1">
              <a:spcBef>
                <a:spcPts val="0"/>
              </a:spcBef>
              <a:spcAft>
                <a:spcPts val="400"/>
              </a:spcAft>
            </a:pPr>
            <a:r>
              <a:rPr lang="es-ES" sz="2000" b="1" dirty="0" smtClean="0">
                <a:solidFill>
                  <a:schemeClr val="bg1"/>
                </a:solidFill>
                <a:latin typeface="Arial Unicode MS" pitchFamily="34" charset="-128"/>
              </a:rPr>
              <a:t>¿Cuándo se debe determinar la vitamina B12?</a:t>
            </a:r>
          </a:p>
          <a:p>
            <a:pPr lvl="1">
              <a:spcBef>
                <a:spcPts val="0"/>
              </a:spcBef>
              <a:spcAft>
                <a:spcPts val="400"/>
              </a:spcAft>
            </a:pPr>
            <a:r>
              <a:rPr lang="es-ES" sz="2000" b="1" dirty="0" smtClean="0">
                <a:solidFill>
                  <a:schemeClr val="bg1"/>
                </a:solidFill>
                <a:latin typeface="Arial Unicode MS" pitchFamily="34" charset="-128"/>
              </a:rPr>
              <a:t>Tratamiento del déficit de vitamina B12: ¿oral o intramuscular?</a:t>
            </a:r>
          </a:p>
          <a:p>
            <a:pPr lvl="1">
              <a:spcBef>
                <a:spcPts val="0"/>
              </a:spcBef>
              <a:spcAft>
                <a:spcPts val="400"/>
              </a:spcAft>
            </a:pPr>
            <a:r>
              <a:rPr lang="es-ES" sz="2000" b="1" dirty="0" smtClean="0">
                <a:solidFill>
                  <a:schemeClr val="bg1"/>
                </a:solidFill>
                <a:latin typeface="Arial Unicode MS" pitchFamily="34" charset="-128"/>
              </a:rPr>
              <a:t>¿Qué medicamentos afectan a la absorción de la vitamina B12?</a:t>
            </a:r>
          </a:p>
          <a:p>
            <a:pPr lvl="1">
              <a:spcBef>
                <a:spcPts val="0"/>
              </a:spcBef>
              <a:spcAft>
                <a:spcPts val="400"/>
              </a:spcAft>
            </a:pPr>
            <a:r>
              <a:rPr lang="es-ES" sz="2000" b="1" dirty="0" smtClean="0">
                <a:solidFill>
                  <a:schemeClr val="bg1"/>
                </a:solidFill>
                <a:latin typeface="Arial Unicode MS" pitchFamily="34" charset="-128"/>
              </a:rPr>
              <a:t>Poblaciones especiales: embarazo, lactancia y personas vegetarianas</a:t>
            </a:r>
            <a:endParaRPr lang="es-ES" sz="2000" b="1" dirty="0">
              <a:solidFill>
                <a:schemeClr val="bg1"/>
              </a:solidFill>
              <a:latin typeface="Arial Unicode MS" pitchFamily="34"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23528" y="1556792"/>
            <a:ext cx="8640960" cy="374441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pPr>
            <a:r>
              <a:rPr lang="es-ES" sz="1500" u="sng" dirty="0" smtClean="0">
                <a:latin typeface="Arial Unicode MS" pitchFamily="34" charset="-128"/>
              </a:rPr>
              <a:t>Efectos adversos</a:t>
            </a:r>
            <a:r>
              <a:rPr lang="es-ES" sz="1500" dirty="0" smtClean="0">
                <a:latin typeface="Arial Unicode MS" pitchFamily="34" charset="-128"/>
              </a:rPr>
              <a:t>: los suplementos en general son bien tolerados. Puede aparecer diarrea leve, </a:t>
            </a:r>
            <a:r>
              <a:rPr lang="es-ES" sz="1500" dirty="0" err="1" smtClean="0">
                <a:latin typeface="Arial Unicode MS" pitchFamily="34" charset="-128"/>
              </a:rPr>
              <a:t>naúseas</a:t>
            </a:r>
            <a:r>
              <a:rPr lang="es-ES" sz="1500" dirty="0" smtClean="0">
                <a:latin typeface="Arial Unicode MS" pitchFamily="34" charset="-128"/>
              </a:rPr>
              <a:t>, exantema, escalofríos, fiebre, sofocos, mareo y reacciones anafilácticas cuando se administra por vía IM.</a:t>
            </a:r>
          </a:p>
          <a:p>
            <a:pPr>
              <a:spcAft>
                <a:spcPts val="600"/>
              </a:spcAft>
            </a:pPr>
            <a:r>
              <a:rPr lang="es-ES" sz="1500" dirty="0" smtClean="0">
                <a:latin typeface="Arial Unicode MS" pitchFamily="34" charset="-128"/>
              </a:rPr>
              <a:t>Al inicio del tratamiento con suplementos se deben monitorizar los niveles de potasio y tratar la </a:t>
            </a:r>
            <a:r>
              <a:rPr lang="es-ES" sz="1500" dirty="0" err="1" smtClean="0">
                <a:latin typeface="Arial Unicode MS" pitchFamily="34" charset="-128"/>
              </a:rPr>
              <a:t>hipopotasemia</a:t>
            </a:r>
            <a:r>
              <a:rPr lang="es-ES" sz="1500" dirty="0" smtClean="0">
                <a:latin typeface="Arial Unicode MS" pitchFamily="34" charset="-128"/>
              </a:rPr>
              <a:t> si es necesario.</a:t>
            </a:r>
          </a:p>
          <a:p>
            <a:pPr>
              <a:spcAft>
                <a:spcPts val="600"/>
              </a:spcAft>
            </a:pPr>
            <a:r>
              <a:rPr lang="es-ES" sz="1500" dirty="0" smtClean="0">
                <a:latin typeface="Arial Unicode MS" pitchFamily="34" charset="-128"/>
              </a:rPr>
              <a:t>Los medicamentos comercializados con vitamina B12 en </a:t>
            </a:r>
            <a:r>
              <a:rPr lang="es-ES" sz="1500" dirty="0" err="1" smtClean="0">
                <a:latin typeface="Arial Unicode MS" pitchFamily="34" charset="-128"/>
              </a:rPr>
              <a:t>monocomponente</a:t>
            </a:r>
            <a:r>
              <a:rPr lang="es-ES" sz="1500" dirty="0" smtClean="0">
                <a:latin typeface="Arial Unicode MS" pitchFamily="34" charset="-128"/>
              </a:rPr>
              <a:t> son:</a:t>
            </a:r>
          </a:p>
          <a:p>
            <a:pPr>
              <a:spcAft>
                <a:spcPts val="600"/>
              </a:spcAft>
            </a:pPr>
            <a:endParaRPr lang="es-ES" sz="1600" dirty="0">
              <a:latin typeface="Arial Unicode MS" pitchFamily="34" charset="-128"/>
            </a:endParaRPr>
          </a:p>
          <a:p>
            <a:pPr>
              <a:spcAft>
                <a:spcPts val="600"/>
              </a:spcAft>
            </a:pPr>
            <a:endParaRPr lang="es-ES" sz="1600" dirty="0" smtClean="0">
              <a:latin typeface="Arial Unicode MS" pitchFamily="34" charset="-128"/>
            </a:endParaRPr>
          </a:p>
          <a:p>
            <a:pPr marL="0" indent="0">
              <a:spcBef>
                <a:spcPts val="0"/>
              </a:spcBef>
              <a:spcAft>
                <a:spcPts val="600"/>
              </a:spcAft>
              <a:buNone/>
            </a:pPr>
            <a:endParaRPr lang="es-ES" sz="1600" dirty="0" smtClean="0"/>
          </a:p>
          <a:p>
            <a:pPr marL="0" indent="0">
              <a:spcBef>
                <a:spcPts val="0"/>
              </a:spcBef>
              <a:spcAft>
                <a:spcPts val="0"/>
              </a:spcAft>
              <a:buNone/>
            </a:pPr>
            <a:r>
              <a:rPr lang="es-ES" sz="1600" dirty="0" smtClean="0"/>
              <a:t>	</a:t>
            </a:r>
            <a:r>
              <a:rPr lang="es-ES" sz="1200" dirty="0" smtClean="0"/>
              <a:t>ⱡ </a:t>
            </a:r>
            <a:r>
              <a:rPr lang="es-ES" sz="1200" dirty="0"/>
              <a:t>no </a:t>
            </a:r>
            <a:r>
              <a:rPr lang="es-ES" sz="1200" dirty="0" smtClean="0"/>
              <a:t>financiado</a:t>
            </a:r>
          </a:p>
          <a:p>
            <a:pPr>
              <a:spcBef>
                <a:spcPts val="0"/>
              </a:spcBef>
              <a:spcAft>
                <a:spcPts val="600"/>
              </a:spcAft>
            </a:pPr>
            <a:r>
              <a:rPr lang="es-ES" sz="1500" dirty="0" err="1" smtClean="0">
                <a:latin typeface="Arial Unicode MS" pitchFamily="34" charset="-128"/>
              </a:rPr>
              <a:t>Optobite</a:t>
            </a:r>
            <a:r>
              <a:rPr lang="es-ES" sz="1500" dirty="0" smtClean="0">
                <a:latin typeface="Arial Unicode MS" pitchFamily="34" charset="-128"/>
              </a:rPr>
              <a:t> B12® está autorizado para la administración por vía subcutánea y oral, además de por vía IM. La vía oral sólo en pacientes que no carezcan de factor intrínseco, ni padezcan síndrome de malabsorción, anomalías gastrointestinales o </a:t>
            </a:r>
            <a:r>
              <a:rPr lang="es-ES" sz="1500" dirty="0" err="1" smtClean="0">
                <a:latin typeface="Arial Unicode MS" pitchFamily="34" charset="-128"/>
              </a:rPr>
              <a:t>gastrectomizados</a:t>
            </a:r>
            <a:r>
              <a:rPr lang="es-ES" sz="1600" dirty="0" smtClean="0">
                <a:latin typeface="Arial Unicode MS" pitchFamily="34" charset="-128"/>
              </a:rPr>
              <a:t>.</a:t>
            </a:r>
          </a:p>
          <a:p>
            <a:pPr marL="0" indent="0">
              <a:spcAft>
                <a:spcPts val="1200"/>
              </a:spcAft>
              <a:buNone/>
            </a:pPr>
            <a:endParaRPr lang="es-ES" sz="2000" dirty="0" smtClean="0">
              <a:latin typeface="Arial Unicode MS" pitchFamily="34" charset="-128"/>
            </a:endParaRPr>
          </a:p>
        </p:txBody>
      </p:sp>
      <p:sp>
        <p:nvSpPr>
          <p:cNvPr id="5" name="Rectangle 2"/>
          <p:cNvSpPr>
            <a:spLocks noGrp="1" noChangeArrowheads="1"/>
          </p:cNvSpPr>
          <p:nvPr>
            <p:ph type="title"/>
          </p:nvPr>
        </p:nvSpPr>
        <p:spPr>
          <a:xfrm>
            <a:off x="323528" y="476672"/>
            <a:ext cx="8496944" cy="864096"/>
          </a:xfrm>
        </p:spPr>
        <p:txBody>
          <a:bodyPr/>
          <a:lstStyle/>
          <a:p>
            <a:r>
              <a:rPr lang="es-ES" sz="3200" dirty="0"/>
              <a:t>Tratamiento del déficit de vitamina B12: ¿oral o intramuscular (IM)? (</a:t>
            </a:r>
            <a:r>
              <a:rPr lang="es-ES" sz="3200" dirty="0" smtClean="0"/>
              <a:t>III</a:t>
            </a:r>
            <a:r>
              <a:rPr lang="es-ES" sz="3200" dirty="0"/>
              <a:t>)</a:t>
            </a: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3356301"/>
            <a:ext cx="6336704" cy="9808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82111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23528" y="1628800"/>
            <a:ext cx="8496944" cy="374441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pPr>
            <a:r>
              <a:rPr lang="es-ES" sz="1600" dirty="0" smtClean="0">
                <a:latin typeface="Arial Unicode MS" pitchFamily="34" charset="-128"/>
              </a:rPr>
              <a:t>Presentaciones comercializadas con vitamina B12 en asociación</a:t>
            </a:r>
            <a:r>
              <a:rPr lang="es-ES" sz="2000" b="1" dirty="0" smtClean="0">
                <a:latin typeface="Arial Unicode MS" pitchFamily="34" charset="-128"/>
              </a:rPr>
              <a:t>:</a:t>
            </a:r>
          </a:p>
          <a:p>
            <a:pPr>
              <a:spcAft>
                <a:spcPts val="600"/>
              </a:spcAft>
            </a:pPr>
            <a:endParaRPr lang="es-ES" sz="2000" b="1" dirty="0">
              <a:latin typeface="Arial Unicode MS" pitchFamily="34" charset="-128"/>
            </a:endParaRPr>
          </a:p>
          <a:p>
            <a:pPr>
              <a:spcAft>
                <a:spcPts val="600"/>
              </a:spcAft>
            </a:pPr>
            <a:endParaRPr lang="es-ES" sz="2000" b="1" dirty="0" smtClean="0">
              <a:latin typeface="Arial Unicode MS" pitchFamily="34" charset="-128"/>
            </a:endParaRPr>
          </a:p>
          <a:p>
            <a:pPr>
              <a:spcAft>
                <a:spcPts val="600"/>
              </a:spcAft>
            </a:pPr>
            <a:endParaRPr lang="es-ES" sz="2000" b="1" dirty="0" smtClean="0">
              <a:latin typeface="Arial Unicode MS" pitchFamily="34" charset="-128"/>
            </a:endParaRPr>
          </a:p>
          <a:p>
            <a:pPr>
              <a:spcAft>
                <a:spcPts val="600"/>
              </a:spcAft>
            </a:pPr>
            <a:endParaRPr lang="es-ES" sz="2000" b="1" dirty="0">
              <a:latin typeface="Arial Unicode MS" pitchFamily="34" charset="-128"/>
            </a:endParaRPr>
          </a:p>
          <a:p>
            <a:pPr>
              <a:spcAft>
                <a:spcPts val="600"/>
              </a:spcAft>
            </a:pPr>
            <a:endParaRPr lang="es-ES" sz="2000" b="1" dirty="0">
              <a:latin typeface="Arial Unicode MS" pitchFamily="34" charset="-128"/>
            </a:endParaRPr>
          </a:p>
          <a:p>
            <a:pPr>
              <a:spcAft>
                <a:spcPts val="600"/>
              </a:spcAft>
            </a:pPr>
            <a:endParaRPr lang="es-ES" sz="2000" b="1" dirty="0" smtClean="0">
              <a:latin typeface="Arial Unicode MS" pitchFamily="34" charset="-128"/>
            </a:endParaRPr>
          </a:p>
          <a:p>
            <a:pPr>
              <a:spcAft>
                <a:spcPts val="600"/>
              </a:spcAft>
            </a:pPr>
            <a:endParaRPr lang="es-ES" sz="2000" b="1" dirty="0" smtClean="0">
              <a:latin typeface="Arial Unicode MS" pitchFamily="34" charset="-128"/>
            </a:endParaRPr>
          </a:p>
          <a:p>
            <a:pPr>
              <a:spcAft>
                <a:spcPts val="600"/>
              </a:spcAft>
            </a:pPr>
            <a:endParaRPr lang="es-ES" sz="2000" b="1" dirty="0">
              <a:latin typeface="Arial Unicode MS" pitchFamily="34" charset="-128"/>
            </a:endParaRPr>
          </a:p>
          <a:p>
            <a:pPr>
              <a:spcAft>
                <a:spcPts val="600"/>
              </a:spcAft>
            </a:pPr>
            <a:endParaRPr lang="es-ES" sz="2000" b="1" dirty="0" smtClean="0">
              <a:latin typeface="Arial Unicode MS" pitchFamily="34" charset="-128"/>
            </a:endParaRPr>
          </a:p>
          <a:p>
            <a:pPr marL="0" indent="0">
              <a:spcAft>
                <a:spcPts val="1200"/>
              </a:spcAft>
              <a:buNone/>
            </a:pPr>
            <a:endParaRPr lang="es-ES" sz="2000" dirty="0" smtClean="0">
              <a:latin typeface="Arial Unicode MS" pitchFamily="34" charset="-128"/>
            </a:endParaRPr>
          </a:p>
        </p:txBody>
      </p:sp>
      <p:sp>
        <p:nvSpPr>
          <p:cNvPr id="5" name="Rectangle 2"/>
          <p:cNvSpPr>
            <a:spLocks noGrp="1" noChangeArrowheads="1"/>
          </p:cNvSpPr>
          <p:nvPr>
            <p:ph type="title"/>
          </p:nvPr>
        </p:nvSpPr>
        <p:spPr>
          <a:xfrm>
            <a:off x="323528" y="476672"/>
            <a:ext cx="8496944" cy="864096"/>
          </a:xfrm>
        </p:spPr>
        <p:txBody>
          <a:bodyPr/>
          <a:lstStyle/>
          <a:p>
            <a:r>
              <a:rPr lang="es-ES" sz="3200" dirty="0"/>
              <a:t>1Tratamiento del déficit de vitamina B12: ¿oral o intramuscular (IM)? (</a:t>
            </a:r>
            <a:r>
              <a:rPr lang="es-ES" sz="3200" dirty="0" smtClean="0"/>
              <a:t>IV)</a:t>
            </a:r>
            <a:endParaRPr lang="es-ES" sz="3200"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596" y="2132856"/>
            <a:ext cx="8369844" cy="26848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1596" y="5085184"/>
            <a:ext cx="1200150" cy="26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468294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7544" y="188640"/>
            <a:ext cx="8229600" cy="1115616"/>
          </a:xfrm>
        </p:spPr>
        <p:txBody>
          <a:bodyPr/>
          <a:lstStyle/>
          <a:p>
            <a:r>
              <a:rPr lang="es-ES" sz="2800" b="1" dirty="0" smtClean="0"/>
              <a:t>¿Qué medicamentos afectan a la absorción de la vitamina B12?</a:t>
            </a:r>
            <a:endParaRPr lang="es-ES" sz="2800" dirty="0">
              <a:solidFill>
                <a:schemeClr val="tx2"/>
              </a:solidFill>
            </a:endParaRPr>
          </a:p>
        </p:txBody>
      </p:sp>
      <p:sp>
        <p:nvSpPr>
          <p:cNvPr id="19459" name="Rectangle 3"/>
          <p:cNvSpPr>
            <a:spLocks noGrp="1" noChangeArrowheads="1"/>
          </p:cNvSpPr>
          <p:nvPr>
            <p:ph idx="4294967295"/>
          </p:nvPr>
        </p:nvSpPr>
        <p:spPr bwMode="auto">
          <a:xfrm>
            <a:off x="395536" y="1484784"/>
            <a:ext cx="8568952" cy="367240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1800" b="1" dirty="0" err="1" smtClean="0">
                <a:latin typeface="Arial Unicode MS" pitchFamily="34" charset="-128"/>
              </a:rPr>
              <a:t>Metformina</a:t>
            </a:r>
            <a:endParaRPr lang="es-ES" sz="1800" b="1" dirty="0" smtClean="0">
              <a:latin typeface="Arial Unicode MS" pitchFamily="34" charset="-128"/>
            </a:endParaRPr>
          </a:p>
          <a:p>
            <a:pPr lvl="1">
              <a:spcAft>
                <a:spcPts val="1200"/>
              </a:spcAft>
            </a:pPr>
            <a:r>
              <a:rPr lang="es-ES" sz="1400" dirty="0" smtClean="0">
                <a:latin typeface="Arial Unicode MS" pitchFamily="34" charset="-128"/>
              </a:rPr>
              <a:t>La asociación entre el uso de </a:t>
            </a:r>
            <a:r>
              <a:rPr lang="es-ES" sz="1400" dirty="0" err="1" smtClean="0">
                <a:latin typeface="Arial Unicode MS" pitchFamily="34" charset="-128"/>
              </a:rPr>
              <a:t>metformina</a:t>
            </a:r>
            <a:r>
              <a:rPr lang="es-ES" sz="1400" dirty="0" smtClean="0">
                <a:latin typeface="Arial Unicode MS" pitchFamily="34" charset="-128"/>
              </a:rPr>
              <a:t>  y la deficiencia de vitamina B12 se ha demostrado en numerosos estudios aunque no en todos ha sido clínicamente relevante.</a:t>
            </a:r>
          </a:p>
          <a:p>
            <a:pPr lvl="1">
              <a:spcAft>
                <a:spcPts val="1200"/>
              </a:spcAft>
            </a:pPr>
            <a:r>
              <a:rPr lang="es-ES" sz="1400" smtClean="0">
                <a:latin typeface="Arial Unicode MS" pitchFamily="34" charset="-128"/>
              </a:rPr>
              <a:t>La interacción arece </a:t>
            </a:r>
            <a:r>
              <a:rPr lang="es-ES" sz="1400" dirty="0" smtClean="0">
                <a:latin typeface="Arial Unicode MS" pitchFamily="34" charset="-128"/>
              </a:rPr>
              <a:t>ser debida a que la </a:t>
            </a:r>
            <a:r>
              <a:rPr lang="es-ES" sz="1400" dirty="0" err="1" smtClean="0">
                <a:latin typeface="Arial Unicode MS" pitchFamily="34" charset="-128"/>
              </a:rPr>
              <a:t>metformina</a:t>
            </a:r>
            <a:r>
              <a:rPr lang="es-ES" sz="1400" dirty="0" smtClean="0">
                <a:latin typeface="Arial Unicode MS" pitchFamily="34" charset="-128"/>
              </a:rPr>
              <a:t> afecta a la motilidad intestinal, al </a:t>
            </a:r>
            <a:r>
              <a:rPr lang="es-ES" sz="1400" dirty="0" err="1" smtClean="0">
                <a:latin typeface="Arial Unicode MS" pitchFamily="34" charset="-128"/>
              </a:rPr>
              <a:t>sobrecrecimiento</a:t>
            </a:r>
            <a:r>
              <a:rPr lang="es-ES" sz="1400" dirty="0" smtClean="0">
                <a:latin typeface="Arial Unicode MS" pitchFamily="34" charset="-128"/>
              </a:rPr>
              <a:t> bacteriano y altera la disponibilidad del calcio haciendo que la absorción del complejo factor intrínseco-vitamina B12  se vea afectada.</a:t>
            </a:r>
          </a:p>
          <a:p>
            <a:pPr lvl="1">
              <a:spcAft>
                <a:spcPts val="1200"/>
              </a:spcAft>
            </a:pPr>
            <a:r>
              <a:rPr lang="es-ES" sz="1400" dirty="0" smtClean="0">
                <a:latin typeface="Arial Unicode MS" pitchFamily="34" charset="-128"/>
              </a:rPr>
              <a:t>El riesgo de déficit aumenta con el tiempo de uso de la </a:t>
            </a:r>
            <a:r>
              <a:rPr lang="es-ES" sz="1400" dirty="0" err="1" smtClean="0">
                <a:latin typeface="Arial Unicode MS" pitchFamily="34" charset="-128"/>
              </a:rPr>
              <a:t>metformina</a:t>
            </a:r>
            <a:r>
              <a:rPr lang="es-ES" sz="1400" dirty="0" smtClean="0">
                <a:latin typeface="Arial Unicode MS" pitchFamily="34" charset="-128"/>
              </a:rPr>
              <a:t> y está influenciado por la edad, la dosis de </a:t>
            </a:r>
            <a:r>
              <a:rPr lang="es-ES" sz="1400" dirty="0" err="1" smtClean="0">
                <a:latin typeface="Arial Unicode MS" pitchFamily="34" charset="-128"/>
              </a:rPr>
              <a:t>metformina</a:t>
            </a:r>
            <a:r>
              <a:rPr lang="es-ES" sz="1400" dirty="0" smtClean="0">
                <a:latin typeface="Arial Unicode MS" pitchFamily="34" charset="-128"/>
              </a:rPr>
              <a:t> y el tiempo desde el diagnóstico de la diabetes.</a:t>
            </a:r>
          </a:p>
          <a:p>
            <a:pPr lvl="1">
              <a:spcAft>
                <a:spcPts val="1200"/>
              </a:spcAft>
            </a:pPr>
            <a:r>
              <a:rPr lang="es-ES" sz="1400" dirty="0" smtClean="0">
                <a:latin typeface="Arial Unicode MS" pitchFamily="34" charset="-128"/>
              </a:rPr>
              <a:t>No existe consenso sobre la conveniencia de determinar periódicamente los niveles de </a:t>
            </a:r>
            <a:r>
              <a:rPr lang="es-ES" sz="1400" dirty="0" err="1" smtClean="0">
                <a:latin typeface="Arial Unicode MS" pitchFamily="34" charset="-128"/>
              </a:rPr>
              <a:t>metformina</a:t>
            </a:r>
            <a:r>
              <a:rPr lang="es-ES" sz="1400" dirty="0" smtClean="0">
                <a:latin typeface="Arial Unicode MS" pitchFamily="34" charset="-128"/>
              </a:rPr>
              <a:t>, aunque parece razonable monitorizar periódicamente (1-2 años).</a:t>
            </a:r>
          </a:p>
        </p:txBody>
      </p:sp>
    </p:spTree>
    <p:extLst>
      <p:ext uri="{BB962C8B-B14F-4D97-AF65-F5344CB8AC3E}">
        <p14:creationId xmlns:p14="http://schemas.microsoft.com/office/powerpoint/2010/main" val="9489293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7544" y="188640"/>
            <a:ext cx="8229600" cy="1115616"/>
          </a:xfrm>
        </p:spPr>
        <p:txBody>
          <a:bodyPr/>
          <a:lstStyle/>
          <a:p>
            <a:r>
              <a:rPr lang="es-ES" sz="2800" b="1" dirty="0" smtClean="0"/>
              <a:t>¿Qué medicamentos afectan a la absorción de la vitamina B12? (II)</a:t>
            </a:r>
            <a:endParaRPr lang="es-ES" sz="2800" dirty="0">
              <a:solidFill>
                <a:schemeClr val="tx2"/>
              </a:solidFill>
            </a:endParaRPr>
          </a:p>
        </p:txBody>
      </p:sp>
      <p:sp>
        <p:nvSpPr>
          <p:cNvPr id="19459" name="Rectangle 3"/>
          <p:cNvSpPr>
            <a:spLocks noGrp="1" noChangeArrowheads="1"/>
          </p:cNvSpPr>
          <p:nvPr>
            <p:ph idx="4294967295"/>
          </p:nvPr>
        </p:nvSpPr>
        <p:spPr bwMode="auto">
          <a:xfrm>
            <a:off x="395536" y="1484784"/>
            <a:ext cx="8568952" cy="367240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1800" b="1" dirty="0" smtClean="0">
                <a:latin typeface="Arial Unicode MS" pitchFamily="34" charset="-128"/>
              </a:rPr>
              <a:t>IPB, Anti H2</a:t>
            </a:r>
          </a:p>
          <a:p>
            <a:pPr lvl="1">
              <a:spcAft>
                <a:spcPts val="1200"/>
              </a:spcAft>
            </a:pPr>
            <a:r>
              <a:rPr lang="es-ES" sz="1400" dirty="0">
                <a:latin typeface="Arial Unicode MS" pitchFamily="34" charset="-128"/>
              </a:rPr>
              <a:t>El ácido clorhídrico del estómago separa la vitamina B12 de los alimentos, para que ésta se una al factor intrínseco formando el complejo que se absorbe en el íleon terminal. Una alcalinización del medio, como la provocada por los IBP o los AntiH2, impide la separación de la vitamina de los alimentos, con lo que su absorción será menor.</a:t>
            </a:r>
          </a:p>
          <a:p>
            <a:pPr lvl="1">
              <a:spcAft>
                <a:spcPts val="1200"/>
              </a:spcAft>
            </a:pPr>
            <a:r>
              <a:rPr lang="es-ES" sz="1400" dirty="0">
                <a:latin typeface="Arial Unicode MS" pitchFamily="34" charset="-128"/>
              </a:rPr>
              <a:t>No hay consenso sobre la conveniencia de la monitorización de los niveles de vitamina B12 en los pacientes en tratamiento con IBP y/o AntiH2. Puede ser razonable realizar cribado en pacientes con algún factor de riesgo de déficit de B12 (por ejemplo, en personas ancianas desnutridas).</a:t>
            </a:r>
          </a:p>
          <a:p>
            <a:pPr lvl="1">
              <a:spcAft>
                <a:spcPts val="1200"/>
              </a:spcAft>
            </a:pPr>
            <a:r>
              <a:rPr lang="es-ES" sz="1400" dirty="0">
                <a:latin typeface="Arial Unicode MS" pitchFamily="34" charset="-128"/>
              </a:rPr>
              <a:t>Algunos autores recomiendan monitorizar niveles en pacientes con tratamientos prolongados</a:t>
            </a:r>
            <a:r>
              <a:rPr lang="es-ES" sz="1400" dirty="0" smtClean="0"/>
              <a:t>.</a:t>
            </a:r>
            <a:endParaRPr lang="es-ES" sz="1400" dirty="0" smtClean="0">
              <a:latin typeface="Arial Unicode MS" pitchFamily="34" charset="-128"/>
            </a:endParaRPr>
          </a:p>
        </p:txBody>
      </p:sp>
    </p:spTree>
    <p:extLst>
      <p:ext uri="{BB962C8B-B14F-4D97-AF65-F5344CB8AC3E}">
        <p14:creationId xmlns:p14="http://schemas.microsoft.com/office/powerpoint/2010/main" val="38317385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7544" y="188640"/>
            <a:ext cx="8229600" cy="1115616"/>
          </a:xfrm>
        </p:spPr>
        <p:txBody>
          <a:bodyPr/>
          <a:lstStyle/>
          <a:p>
            <a:r>
              <a:rPr lang="es-ES" sz="2800" b="1" dirty="0" smtClean="0"/>
              <a:t>¿Qué medicamentos afectan a la absorción de la vitamina B12? (III)</a:t>
            </a:r>
            <a:endParaRPr lang="es-ES" sz="2800" dirty="0">
              <a:solidFill>
                <a:schemeClr val="tx2"/>
              </a:solidFill>
            </a:endParaRPr>
          </a:p>
        </p:txBody>
      </p:sp>
      <p:sp>
        <p:nvSpPr>
          <p:cNvPr id="19459" name="Rectangle 3"/>
          <p:cNvSpPr>
            <a:spLocks noGrp="1" noChangeArrowheads="1"/>
          </p:cNvSpPr>
          <p:nvPr>
            <p:ph idx="4294967295"/>
          </p:nvPr>
        </p:nvSpPr>
        <p:spPr bwMode="auto">
          <a:xfrm>
            <a:off x="395536" y="1484784"/>
            <a:ext cx="8568952" cy="367240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1800" b="1" dirty="0" err="1" smtClean="0">
                <a:latin typeface="Arial Unicode MS" pitchFamily="34" charset="-128"/>
              </a:rPr>
              <a:t>Colchicina</a:t>
            </a:r>
            <a:endParaRPr lang="es-ES" sz="1800" b="1" dirty="0" smtClean="0">
              <a:latin typeface="Arial Unicode MS" pitchFamily="34" charset="-128"/>
            </a:endParaRPr>
          </a:p>
          <a:p>
            <a:pPr lvl="1">
              <a:spcAft>
                <a:spcPts val="1200"/>
              </a:spcAft>
            </a:pPr>
            <a:r>
              <a:rPr lang="es-ES" sz="1400" dirty="0" smtClean="0">
                <a:latin typeface="Arial Unicode MS" pitchFamily="34" charset="-128"/>
              </a:rPr>
              <a:t>En la ficha técnica de los medicamentos con </a:t>
            </a:r>
            <a:r>
              <a:rPr lang="es-ES" sz="1400" dirty="0" err="1" smtClean="0">
                <a:latin typeface="Arial Unicode MS" pitchFamily="34" charset="-128"/>
              </a:rPr>
              <a:t>colchicina</a:t>
            </a:r>
            <a:r>
              <a:rPr lang="es-ES" sz="1400" dirty="0" smtClean="0">
                <a:latin typeface="Arial Unicode MS" pitchFamily="34" charset="-128"/>
              </a:rPr>
              <a:t> se indica que la administración crónica o de dosis altas de </a:t>
            </a:r>
            <a:r>
              <a:rPr lang="es-ES" sz="1400" dirty="0" err="1" smtClean="0">
                <a:latin typeface="Arial Unicode MS" pitchFamily="34" charset="-128"/>
              </a:rPr>
              <a:t>colchicina</a:t>
            </a:r>
            <a:r>
              <a:rPr lang="es-ES" sz="1400" dirty="0" smtClean="0">
                <a:latin typeface="Arial Unicode MS" pitchFamily="34" charset="-128"/>
              </a:rPr>
              <a:t> puede alterar la absorción de la vitamina B12 y verse aumentados sus requerimientos.</a:t>
            </a:r>
            <a:endParaRPr lang="es-ES" sz="1400" dirty="0">
              <a:latin typeface="Arial Unicode MS" pitchFamily="34" charset="-128"/>
            </a:endParaRPr>
          </a:p>
          <a:p>
            <a:pPr lvl="1">
              <a:spcAft>
                <a:spcPts val="1200"/>
              </a:spcAft>
            </a:pPr>
            <a:r>
              <a:rPr lang="es-ES" sz="1400" dirty="0" smtClean="0">
                <a:latin typeface="Arial Unicode MS" pitchFamily="34" charset="-128"/>
              </a:rPr>
              <a:t>El mecanismo de esta interacción parece debers</a:t>
            </a:r>
            <a:r>
              <a:rPr lang="es-ES" sz="1400" dirty="0">
                <a:latin typeface="Arial Unicode MS" pitchFamily="34" charset="-128"/>
              </a:rPr>
              <a:t>e a que la </a:t>
            </a:r>
            <a:r>
              <a:rPr lang="es-ES" sz="1400" dirty="0" err="1">
                <a:latin typeface="Arial Unicode MS" pitchFamily="34" charset="-128"/>
              </a:rPr>
              <a:t>colchicina</a:t>
            </a:r>
            <a:r>
              <a:rPr lang="es-ES" sz="1400" dirty="0">
                <a:latin typeface="Arial Unicode MS" pitchFamily="34" charset="-128"/>
              </a:rPr>
              <a:t> afecta a los receptores localizados en el íleon terminal a los que se une el complejo factor intrínseco-</a:t>
            </a:r>
            <a:r>
              <a:rPr lang="es-ES" sz="1400" dirty="0" err="1">
                <a:latin typeface="Arial Unicode MS" pitchFamily="34" charset="-128"/>
              </a:rPr>
              <a:t>cianocobalamina</a:t>
            </a:r>
            <a:r>
              <a:rPr lang="es-ES" sz="1400" dirty="0">
                <a:latin typeface="Arial Unicode MS" pitchFamily="34" charset="-128"/>
              </a:rPr>
              <a:t> para absorberse.</a:t>
            </a:r>
          </a:p>
        </p:txBody>
      </p:sp>
    </p:spTree>
    <p:extLst>
      <p:ext uri="{BB962C8B-B14F-4D97-AF65-F5344CB8AC3E}">
        <p14:creationId xmlns:p14="http://schemas.microsoft.com/office/powerpoint/2010/main" val="12990783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7544" y="260648"/>
            <a:ext cx="8229600" cy="864096"/>
          </a:xfrm>
        </p:spPr>
        <p:txBody>
          <a:bodyPr/>
          <a:lstStyle/>
          <a:p>
            <a:r>
              <a:rPr lang="es-ES" sz="2800" b="1" dirty="0" smtClean="0"/>
              <a:t>Poblaciones especiales</a:t>
            </a:r>
            <a:endParaRPr lang="es-ES" sz="2800" dirty="0">
              <a:solidFill>
                <a:schemeClr val="tx2"/>
              </a:solidFill>
            </a:endParaRPr>
          </a:p>
        </p:txBody>
      </p:sp>
      <p:sp>
        <p:nvSpPr>
          <p:cNvPr id="19459" name="Rectangle 3"/>
          <p:cNvSpPr>
            <a:spLocks noGrp="1" noChangeArrowheads="1"/>
          </p:cNvSpPr>
          <p:nvPr>
            <p:ph idx="4294967295"/>
          </p:nvPr>
        </p:nvSpPr>
        <p:spPr bwMode="auto">
          <a:xfrm>
            <a:off x="251520" y="1124744"/>
            <a:ext cx="8892480" cy="424847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pPr>
            <a:r>
              <a:rPr lang="es-ES" sz="1800" b="1" dirty="0" smtClean="0">
                <a:latin typeface="Arial Unicode MS" pitchFamily="34" charset="-128"/>
              </a:rPr>
              <a:t>Embarazo</a:t>
            </a:r>
            <a:endParaRPr lang="es-ES" sz="1600" dirty="0" smtClean="0">
              <a:latin typeface="Arial Unicode MS" pitchFamily="34" charset="-128"/>
            </a:endParaRPr>
          </a:p>
          <a:p>
            <a:pPr marL="685800" lvl="1">
              <a:spcAft>
                <a:spcPts val="0"/>
              </a:spcAft>
            </a:pPr>
            <a:r>
              <a:rPr lang="es-ES" sz="1400" dirty="0">
                <a:latin typeface="Arial Unicode MS" pitchFamily="34" charset="-128"/>
              </a:rPr>
              <a:t>El déficit de vitamina B12 es común durante el embarazo ya que sus necesidades se ven aumentadas.</a:t>
            </a:r>
          </a:p>
          <a:p>
            <a:pPr marL="685800" lvl="1">
              <a:spcAft>
                <a:spcPts val="0"/>
              </a:spcAft>
            </a:pPr>
            <a:r>
              <a:rPr lang="es-ES" sz="1400" dirty="0">
                <a:latin typeface="Arial Unicode MS" pitchFamily="34" charset="-128"/>
              </a:rPr>
              <a:t>Se debería considerar la suplement</a:t>
            </a:r>
            <a:r>
              <a:rPr lang="es-ES" sz="1400" dirty="0" smtClean="0">
                <a:latin typeface="Arial Unicode MS" pitchFamily="34" charset="-128"/>
              </a:rPr>
              <a:t>ación si hay una sospecha fundada de que el déficit es debido a una causa subyacente.</a:t>
            </a:r>
          </a:p>
          <a:p>
            <a:pPr marL="685800" lvl="1">
              <a:spcAft>
                <a:spcPts val="0"/>
              </a:spcAft>
            </a:pPr>
            <a:r>
              <a:rPr lang="es-ES" sz="1400" dirty="0" smtClean="0">
                <a:latin typeface="Arial Unicode MS" pitchFamily="34" charset="-128"/>
              </a:rPr>
              <a:t>La embarazadas vegetarianas o veganas deben tomar suplementos para asegurar niveles adecuados de esta vitamina.</a:t>
            </a:r>
            <a:endParaRPr lang="es-ES" sz="1400" dirty="0">
              <a:latin typeface="Arial Unicode MS" pitchFamily="34" charset="-128"/>
            </a:endParaRPr>
          </a:p>
          <a:p>
            <a:pPr marL="342900" lvl="1" indent="-342900">
              <a:spcAft>
                <a:spcPts val="600"/>
              </a:spcAft>
              <a:buFont typeface="Arial" charset="0"/>
              <a:buChar char="•"/>
            </a:pPr>
            <a:r>
              <a:rPr lang="es-ES" sz="1800" b="1" dirty="0">
                <a:latin typeface="Arial Unicode MS" pitchFamily="34" charset="-128"/>
              </a:rPr>
              <a:t>Lactancia</a:t>
            </a:r>
          </a:p>
          <a:p>
            <a:pPr marL="685800" lvl="2" indent="-285750">
              <a:spcAft>
                <a:spcPts val="0"/>
              </a:spcAft>
            </a:pPr>
            <a:r>
              <a:rPr lang="es-ES" sz="1400" dirty="0">
                <a:latin typeface="Arial Unicode MS" pitchFamily="34" charset="-128"/>
              </a:rPr>
              <a:t>El déficit de vitamina B12 es común en niños que mantienen lactancia materna exclusiva de forma prolongada. La significación clínica de este déficit se desconoce y no se sabe si es necesaria la suplementación.</a:t>
            </a:r>
          </a:p>
          <a:p>
            <a:pPr marL="685800" lvl="2" indent="-285750">
              <a:spcAft>
                <a:spcPts val="0"/>
              </a:spcAft>
            </a:pPr>
            <a:r>
              <a:rPr lang="es-ES" sz="1400" dirty="0">
                <a:latin typeface="Arial Unicode MS" pitchFamily="34" charset="-128"/>
              </a:rPr>
              <a:t>Un lactante con síntomas clínicos significativos de déficit de vitamina B12 debe ser tratado para evitar secuelas neurológicas a largo plazo. Posible pauta: suplementos IM a dosis de 250/1.000 µg/día y, posteriormente, cada semana hasta que el paciente se recupere. Las madres deben recuperar los niveles de vitamina B12.</a:t>
            </a:r>
          </a:p>
          <a:p>
            <a:pPr marL="685800" lvl="2" indent="-285750">
              <a:spcAft>
                <a:spcPts val="0"/>
              </a:spcAft>
            </a:pPr>
            <a:r>
              <a:rPr lang="es-ES" sz="1400" dirty="0">
                <a:latin typeface="Arial Unicode MS" pitchFamily="34" charset="-128"/>
              </a:rPr>
              <a:t>Los lactantes de madres veganas deberían recibir suplementos de 0,4-0,5 µg/día de vitamina B12.</a:t>
            </a:r>
          </a:p>
          <a:p>
            <a:pPr marL="400050" lvl="2" indent="0">
              <a:spcAft>
                <a:spcPts val="1200"/>
              </a:spcAft>
              <a:buNone/>
            </a:pPr>
            <a:endParaRPr lang="es-ES" sz="1400" dirty="0" smtClean="0">
              <a:latin typeface="Arial Unicode MS" pitchFamily="34" charset="-128"/>
            </a:endParaRPr>
          </a:p>
          <a:p>
            <a:pPr marL="342900" lvl="1" indent="-342900">
              <a:spcAft>
                <a:spcPts val="1200"/>
              </a:spcAft>
              <a:buFont typeface="Arial" charset="0"/>
              <a:buChar char="•"/>
            </a:pPr>
            <a:endParaRPr lang="es-ES" sz="2000" dirty="0">
              <a:latin typeface="Arial Unicode MS" pitchFamily="34" charset="-128"/>
            </a:endParaRPr>
          </a:p>
          <a:p>
            <a:pPr marL="342900" lvl="1" indent="-342900">
              <a:spcAft>
                <a:spcPts val="1200"/>
              </a:spcAft>
              <a:buFontTx/>
              <a:buChar char="-"/>
            </a:pPr>
            <a:endParaRPr lang="es-ES" sz="2000" dirty="0">
              <a:latin typeface="Arial Unicode MS" pitchFamily="34" charset="-128"/>
            </a:endParaRPr>
          </a:p>
        </p:txBody>
      </p:sp>
    </p:spTree>
    <p:extLst>
      <p:ext uri="{BB962C8B-B14F-4D97-AF65-F5344CB8AC3E}">
        <p14:creationId xmlns:p14="http://schemas.microsoft.com/office/powerpoint/2010/main" val="344627881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95536" y="1412776"/>
            <a:ext cx="8496944" cy="208823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1800" b="1" dirty="0">
                <a:latin typeface="Arial Unicode MS" pitchFamily="34" charset="-128"/>
              </a:rPr>
              <a:t>Personas </a:t>
            </a:r>
            <a:r>
              <a:rPr lang="es-ES" sz="1800" b="1" dirty="0" smtClean="0">
                <a:latin typeface="Arial Unicode MS" pitchFamily="34" charset="-128"/>
              </a:rPr>
              <a:t>vegetarianas</a:t>
            </a:r>
          </a:p>
          <a:p>
            <a:pPr marL="685800" lvl="1">
              <a:spcAft>
                <a:spcPts val="1200"/>
              </a:spcAft>
            </a:pPr>
            <a:r>
              <a:rPr lang="es-ES" sz="1400" dirty="0" smtClean="0">
                <a:latin typeface="Arial Unicode MS" pitchFamily="34" charset="-128"/>
              </a:rPr>
              <a:t>Estas personas deberían consumir alimentos fortificados con vitamina B12 o tomar suplementos hasta asegurar niveles adecuados de esta vitamina.</a:t>
            </a:r>
          </a:p>
          <a:p>
            <a:pPr marL="685800" lvl="1">
              <a:spcAft>
                <a:spcPts val="1200"/>
              </a:spcAft>
            </a:pPr>
            <a:r>
              <a:rPr lang="es-ES" sz="1400" dirty="0" smtClean="0">
                <a:latin typeface="Arial Unicode MS" pitchFamily="34" charset="-128"/>
              </a:rPr>
              <a:t>Los niños veganos o vegetarianos deberían recibir de 6 a 9 µg/día de esta vitamina a partir de alimentos fortificados o suplementos.</a:t>
            </a:r>
            <a:endParaRPr lang="es-ES" sz="1400" dirty="0">
              <a:latin typeface="Arial Unicode MS" pitchFamily="34" charset="-128"/>
            </a:endParaRPr>
          </a:p>
          <a:p>
            <a:pPr>
              <a:spcAft>
                <a:spcPts val="1200"/>
              </a:spcAft>
            </a:pPr>
            <a:endParaRPr lang="es-ES" sz="2000" dirty="0" smtClean="0">
              <a:latin typeface="Arial Unicode MS" pitchFamily="34" charset="-128"/>
            </a:endParaRPr>
          </a:p>
        </p:txBody>
      </p:sp>
      <p:sp>
        <p:nvSpPr>
          <p:cNvPr id="5" name="Rectangle 2"/>
          <p:cNvSpPr>
            <a:spLocks noGrp="1" noChangeArrowheads="1"/>
          </p:cNvSpPr>
          <p:nvPr>
            <p:ph type="title"/>
          </p:nvPr>
        </p:nvSpPr>
        <p:spPr>
          <a:xfrm>
            <a:off x="467544" y="260648"/>
            <a:ext cx="8229600" cy="864096"/>
          </a:xfrm>
        </p:spPr>
        <p:txBody>
          <a:bodyPr/>
          <a:lstStyle/>
          <a:p>
            <a:r>
              <a:rPr lang="es-ES" b="1" dirty="0"/>
              <a:t>Poblaciones </a:t>
            </a:r>
            <a:r>
              <a:rPr lang="es-ES" b="1" dirty="0" smtClean="0"/>
              <a:t>especiales (</a:t>
            </a:r>
            <a:r>
              <a:rPr lang="es-ES" b="1" dirty="0"/>
              <a:t>II</a:t>
            </a:r>
            <a:r>
              <a:rPr lang="es-ES" b="1" dirty="0" smtClean="0"/>
              <a:t>)</a:t>
            </a:r>
            <a:endParaRPr lang="es-ES" dirty="0">
              <a:solidFill>
                <a:schemeClr val="tx2"/>
              </a:solidFill>
            </a:endParaRPr>
          </a:p>
        </p:txBody>
      </p:sp>
    </p:spTree>
    <p:extLst>
      <p:ext uri="{BB962C8B-B14F-4D97-AF65-F5344CB8AC3E}">
        <p14:creationId xmlns:p14="http://schemas.microsoft.com/office/powerpoint/2010/main" val="6516176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024"/>
            <a:ext cx="8229600" cy="1115616"/>
          </a:xfrm>
        </p:spPr>
        <p:txBody>
          <a:bodyPr/>
          <a:lstStyle/>
          <a:p>
            <a:r>
              <a:rPr lang="es-ES" dirty="0" smtClean="0"/>
              <a:t>IDEAS CLAVE</a:t>
            </a:r>
            <a:endParaRPr lang="es-ES" dirty="0"/>
          </a:p>
        </p:txBody>
      </p:sp>
      <p:sp>
        <p:nvSpPr>
          <p:cNvPr id="3" name="2 Marcador de contenido"/>
          <p:cNvSpPr>
            <a:spLocks noGrp="1"/>
          </p:cNvSpPr>
          <p:nvPr>
            <p:ph idx="4294967295"/>
          </p:nvPr>
        </p:nvSpPr>
        <p:spPr>
          <a:xfrm>
            <a:off x="107504" y="1628800"/>
            <a:ext cx="9036496" cy="3672408"/>
          </a:xfrm>
        </p:spPr>
        <p:txBody>
          <a:bodyPr/>
          <a:lstStyle/>
          <a:p>
            <a:pPr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La administración vía oral </a:t>
            </a:r>
            <a:r>
              <a:rPr lang="es-ES" sz="2000" dirty="0" smtClean="0">
                <a:latin typeface="Arial Unicode MS" pitchFamily="34" charset="-128"/>
                <a:ea typeface="Arial Unicode MS" pitchFamily="34" charset="-128"/>
                <a:cs typeface="Arial Unicode MS" pitchFamily="34" charset="-128"/>
              </a:rPr>
              <a:t>de suplementos </a:t>
            </a:r>
            <a:r>
              <a:rPr lang="es-ES" sz="2000" dirty="0">
                <a:latin typeface="Arial Unicode MS" pitchFamily="34" charset="-128"/>
                <a:ea typeface="Arial Unicode MS" pitchFamily="34" charset="-128"/>
                <a:cs typeface="Arial Unicode MS" pitchFamily="34" charset="-128"/>
              </a:rPr>
              <a:t>de hierro es </a:t>
            </a:r>
            <a:r>
              <a:rPr lang="es-ES" sz="2000" dirty="0" smtClean="0">
                <a:latin typeface="Arial Unicode MS" pitchFamily="34" charset="-128"/>
                <a:ea typeface="Arial Unicode MS" pitchFamily="34" charset="-128"/>
                <a:cs typeface="Arial Unicode MS" pitchFamily="34" charset="-128"/>
              </a:rPr>
              <a:t>la considerada </a:t>
            </a:r>
            <a:r>
              <a:rPr lang="es-ES" sz="2000" dirty="0">
                <a:latin typeface="Arial Unicode MS" pitchFamily="34" charset="-128"/>
                <a:ea typeface="Arial Unicode MS" pitchFamily="34" charset="-128"/>
                <a:cs typeface="Arial Unicode MS" pitchFamily="34" charset="-128"/>
              </a:rPr>
              <a:t>de elección </a:t>
            </a:r>
            <a:r>
              <a:rPr lang="es-ES" sz="2000" dirty="0" smtClean="0">
                <a:latin typeface="Arial Unicode MS" pitchFamily="34" charset="-128"/>
                <a:ea typeface="Arial Unicode MS" pitchFamily="34" charset="-128"/>
                <a:cs typeface="Arial Unicode MS" pitchFamily="34" charset="-128"/>
              </a:rPr>
              <a:t>en pacientes </a:t>
            </a:r>
            <a:r>
              <a:rPr lang="es-ES" sz="2000" dirty="0">
                <a:latin typeface="Arial Unicode MS" pitchFamily="34" charset="-128"/>
                <a:ea typeface="Arial Unicode MS" pitchFamily="34" charset="-128"/>
                <a:cs typeface="Arial Unicode MS" pitchFamily="34" charset="-128"/>
              </a:rPr>
              <a:t>con anemia </a:t>
            </a:r>
            <a:r>
              <a:rPr lang="es-ES" sz="2000" dirty="0" smtClean="0">
                <a:latin typeface="Arial Unicode MS" pitchFamily="34" charset="-128"/>
                <a:ea typeface="Arial Unicode MS" pitchFamily="34" charset="-128"/>
                <a:cs typeface="Arial Unicode MS" pitchFamily="34" charset="-128"/>
              </a:rPr>
              <a:t>ferropénica sin </a:t>
            </a:r>
            <a:r>
              <a:rPr lang="es-ES" sz="2000" dirty="0">
                <a:latin typeface="Arial Unicode MS" pitchFamily="34" charset="-128"/>
                <a:ea typeface="Arial Unicode MS" pitchFamily="34" charset="-128"/>
                <a:cs typeface="Arial Unicode MS" pitchFamily="34" charset="-128"/>
              </a:rPr>
              <a:t>comorbilidad </a:t>
            </a:r>
            <a:r>
              <a:rPr lang="es-ES" sz="2000" dirty="0" smtClean="0">
                <a:latin typeface="Arial Unicode MS" pitchFamily="34" charset="-128"/>
                <a:ea typeface="Arial Unicode MS" pitchFamily="34" charset="-128"/>
                <a:cs typeface="Arial Unicode MS" pitchFamily="34" charset="-128"/>
              </a:rPr>
              <a:t>adicional </a:t>
            </a:r>
          </a:p>
          <a:p>
            <a:pPr algn="just">
              <a:spcAft>
                <a:spcPts val="600"/>
              </a:spcAft>
              <a:buFont typeface="Wingdings" panose="05000000000000000000" pitchFamily="2" charset="2"/>
              <a:buChar char="ü"/>
            </a:pPr>
            <a:r>
              <a:rPr lang="es-ES" sz="2000" dirty="0" smtClean="0">
                <a:latin typeface="Arial Unicode MS" pitchFamily="34" charset="-128"/>
                <a:ea typeface="Arial Unicode MS" pitchFamily="34" charset="-128"/>
                <a:cs typeface="Arial Unicode MS" pitchFamily="34" charset="-128"/>
              </a:rPr>
              <a:t>En </a:t>
            </a:r>
            <a:r>
              <a:rPr lang="es-ES" sz="2000" dirty="0">
                <a:latin typeface="Arial Unicode MS" pitchFamily="34" charset="-128"/>
                <a:ea typeface="Arial Unicode MS" pitchFamily="34" charset="-128"/>
                <a:cs typeface="Arial Unicode MS" pitchFamily="34" charset="-128"/>
              </a:rPr>
              <a:t>determinadas  situaciones habrá que administrar el hierro vía parenteral porque la vía oral no se tolera o no es </a:t>
            </a:r>
            <a:r>
              <a:rPr lang="es-ES" sz="2000" dirty="0" smtClean="0">
                <a:latin typeface="Arial Unicode MS" pitchFamily="34" charset="-128"/>
                <a:ea typeface="Arial Unicode MS" pitchFamily="34" charset="-128"/>
                <a:cs typeface="Arial Unicode MS" pitchFamily="34" charset="-128"/>
              </a:rPr>
              <a:t>eficaz</a:t>
            </a:r>
          </a:p>
          <a:p>
            <a:pPr algn="just">
              <a:spcAft>
                <a:spcPts val="600"/>
              </a:spcAft>
              <a:buFont typeface="Wingdings" panose="05000000000000000000" pitchFamily="2" charset="2"/>
              <a:buChar char="ü"/>
            </a:pPr>
            <a:r>
              <a:rPr lang="es-ES" sz="2000" dirty="0" smtClean="0">
                <a:latin typeface="Arial Unicode MS" pitchFamily="34" charset="-128"/>
                <a:ea typeface="Arial Unicode MS" pitchFamily="34" charset="-128"/>
                <a:cs typeface="Arial Unicode MS" pitchFamily="34" charset="-128"/>
              </a:rPr>
              <a:t>La </a:t>
            </a:r>
            <a:r>
              <a:rPr lang="es-ES" sz="2000" dirty="0">
                <a:latin typeface="Arial Unicode MS" pitchFamily="34" charset="-128"/>
                <a:ea typeface="Arial Unicode MS" pitchFamily="34" charset="-128"/>
                <a:cs typeface="Arial Unicode MS" pitchFamily="34" charset="-128"/>
              </a:rPr>
              <a:t>tolerancia a los suplementos orales de hierro se puede mejorar iniciando el tratamiento con dosis bajas, fraccionando la dosis total diaria o administrándolos con las </a:t>
            </a:r>
            <a:r>
              <a:rPr lang="es-ES" sz="2000" dirty="0" smtClean="0">
                <a:latin typeface="Arial Unicode MS" pitchFamily="34" charset="-128"/>
                <a:ea typeface="Arial Unicode MS" pitchFamily="34" charset="-128"/>
                <a:cs typeface="Arial Unicode MS" pitchFamily="34" charset="-128"/>
              </a:rPr>
              <a:t>comidas</a:t>
            </a:r>
          </a:p>
          <a:p>
            <a:pPr algn="just">
              <a:spcAft>
                <a:spcPts val="600"/>
              </a:spcAft>
              <a:buFont typeface="Wingdings" panose="05000000000000000000" pitchFamily="2" charset="2"/>
              <a:buChar char="ü"/>
            </a:pPr>
            <a:r>
              <a:rPr lang="es-ES" sz="2000" dirty="0" smtClean="0">
                <a:latin typeface="Arial Unicode MS" pitchFamily="34" charset="-128"/>
                <a:ea typeface="Arial Unicode MS" pitchFamily="34" charset="-128"/>
                <a:cs typeface="Arial Unicode MS" pitchFamily="34" charset="-128"/>
              </a:rPr>
              <a:t>Los </a:t>
            </a:r>
            <a:r>
              <a:rPr lang="es-ES" sz="2000" dirty="0">
                <a:latin typeface="Arial Unicode MS" pitchFamily="34" charset="-128"/>
                <a:ea typeface="Arial Unicode MS" pitchFamily="34" charset="-128"/>
                <a:cs typeface="Arial Unicode MS" pitchFamily="34" charset="-128"/>
              </a:rPr>
              <a:t>preparados de hierro IV mantienen un balance beneficio-riesgo favorable. </a:t>
            </a:r>
            <a:r>
              <a:rPr lang="es-ES" sz="2000" dirty="0" smtClean="0">
                <a:latin typeface="Arial Unicode MS" pitchFamily="34" charset="-128"/>
                <a:ea typeface="Arial Unicode MS" pitchFamily="34" charset="-128"/>
                <a:cs typeface="Arial Unicode MS" pitchFamily="34" charset="-128"/>
              </a:rPr>
              <a:t>Deben </a:t>
            </a:r>
            <a:r>
              <a:rPr lang="es-ES" sz="2000" dirty="0">
                <a:latin typeface="Arial Unicode MS" pitchFamily="34" charset="-128"/>
                <a:ea typeface="Arial Unicode MS" pitchFamily="34" charset="-128"/>
                <a:cs typeface="Arial Unicode MS" pitchFamily="34" charset="-128"/>
              </a:rPr>
              <a:t>establecerse medidas específicas para la identificación temprana y tratamiento inmediato de las reacciones </a:t>
            </a:r>
            <a:r>
              <a:rPr lang="es-ES" sz="2000" dirty="0" smtClean="0">
                <a:latin typeface="Arial Unicode MS" pitchFamily="34" charset="-128"/>
                <a:ea typeface="Arial Unicode MS" pitchFamily="34" charset="-128"/>
                <a:cs typeface="Arial Unicode MS" pitchFamily="34" charset="-128"/>
              </a:rPr>
              <a:t>alérgicas</a:t>
            </a:r>
          </a:p>
          <a:p>
            <a:pPr algn="just">
              <a:spcAft>
                <a:spcPts val="600"/>
              </a:spcAft>
              <a:buFont typeface="Wingdings" panose="05000000000000000000" pitchFamily="2" charset="2"/>
              <a:buChar char="ü"/>
            </a:pPr>
            <a:endParaRPr lang="es-ES" sz="2000" dirty="0" smtClean="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p:txBody>
      </p:sp>
      <p:pic>
        <p:nvPicPr>
          <p:cNvPr id="1026" name="Picture 2" descr="Imagen relacionada">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216024"/>
            <a:ext cx="1080120" cy="13568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635205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024"/>
            <a:ext cx="8229600" cy="1115616"/>
          </a:xfrm>
        </p:spPr>
        <p:txBody>
          <a:bodyPr/>
          <a:lstStyle/>
          <a:p>
            <a:r>
              <a:rPr lang="es-ES" dirty="0" smtClean="0"/>
              <a:t>IDEAS CLAVE</a:t>
            </a:r>
            <a:endParaRPr lang="es-ES" dirty="0"/>
          </a:p>
        </p:txBody>
      </p:sp>
      <p:sp>
        <p:nvSpPr>
          <p:cNvPr id="3" name="2 Marcador de contenido"/>
          <p:cNvSpPr>
            <a:spLocks noGrp="1"/>
          </p:cNvSpPr>
          <p:nvPr>
            <p:ph idx="4294967295"/>
          </p:nvPr>
        </p:nvSpPr>
        <p:spPr>
          <a:xfrm>
            <a:off x="107504" y="1412776"/>
            <a:ext cx="9036496" cy="4248472"/>
          </a:xfrm>
        </p:spPr>
        <p:txBody>
          <a:bodyPr/>
          <a:lstStyle/>
          <a:p>
            <a:pPr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Las personas ancianas pueden presentar mayor toxicidad tras la administración de suplementos de hierro orales y podrían beneficiarse de utilizar dosis </a:t>
            </a:r>
            <a:r>
              <a:rPr lang="es-ES" sz="2000" dirty="0" smtClean="0">
                <a:latin typeface="Arial Unicode MS" pitchFamily="34" charset="-128"/>
                <a:ea typeface="Arial Unicode MS" pitchFamily="34" charset="-128"/>
                <a:cs typeface="Arial Unicode MS" pitchFamily="34" charset="-128"/>
              </a:rPr>
              <a:t>bajas o en días alternos</a:t>
            </a: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r>
              <a:rPr lang="es-ES" sz="2000" dirty="0" smtClean="0">
                <a:latin typeface="Arial Unicode MS" pitchFamily="34" charset="-128"/>
                <a:ea typeface="Arial Unicode MS" pitchFamily="34" charset="-128"/>
                <a:cs typeface="Arial Unicode MS" pitchFamily="34" charset="-128"/>
              </a:rPr>
              <a:t>La </a:t>
            </a:r>
            <a:r>
              <a:rPr lang="es-ES" sz="2000" dirty="0">
                <a:latin typeface="Arial Unicode MS" pitchFamily="34" charset="-128"/>
                <a:ea typeface="Arial Unicode MS" pitchFamily="34" charset="-128"/>
                <a:cs typeface="Arial Unicode MS" pitchFamily="34" charset="-128"/>
              </a:rPr>
              <a:t>identificación y </a:t>
            </a:r>
            <a:r>
              <a:rPr lang="es-ES" sz="2000" dirty="0" smtClean="0">
                <a:latin typeface="Arial Unicode MS" pitchFamily="34" charset="-128"/>
                <a:ea typeface="Arial Unicode MS" pitchFamily="34" charset="-128"/>
                <a:cs typeface="Arial Unicode MS" pitchFamily="34" charset="-128"/>
              </a:rPr>
              <a:t>corrección </a:t>
            </a:r>
            <a:r>
              <a:rPr lang="es-ES" sz="2000" dirty="0">
                <a:latin typeface="Arial Unicode MS" pitchFamily="34" charset="-128"/>
                <a:ea typeface="Arial Unicode MS" pitchFamily="34" charset="-128"/>
                <a:cs typeface="Arial Unicode MS" pitchFamily="34" charset="-128"/>
              </a:rPr>
              <a:t>del déficit de hierro debería ser considerado como parte del manejo clínico integral en el paciente con i</a:t>
            </a:r>
            <a:r>
              <a:rPr lang="es-ES" sz="2000" dirty="0" smtClean="0">
                <a:latin typeface="Arial Unicode MS" pitchFamily="34" charset="-128"/>
                <a:ea typeface="Arial Unicode MS" pitchFamily="34" charset="-128"/>
                <a:cs typeface="Arial Unicode MS" pitchFamily="34" charset="-128"/>
              </a:rPr>
              <a:t>nsuficiencia </a:t>
            </a:r>
            <a:r>
              <a:rPr lang="es-ES" sz="2000" dirty="0">
                <a:latin typeface="Arial Unicode MS" pitchFamily="34" charset="-128"/>
                <a:ea typeface="Arial Unicode MS" pitchFamily="34" charset="-128"/>
                <a:cs typeface="Arial Unicode MS" pitchFamily="34" charset="-128"/>
              </a:rPr>
              <a:t>c</a:t>
            </a:r>
            <a:r>
              <a:rPr lang="es-ES" sz="2000" dirty="0" smtClean="0">
                <a:latin typeface="Arial Unicode MS" pitchFamily="34" charset="-128"/>
                <a:ea typeface="Arial Unicode MS" pitchFamily="34" charset="-128"/>
                <a:cs typeface="Arial Unicode MS" pitchFamily="34" charset="-128"/>
              </a:rPr>
              <a:t>ardiaca</a:t>
            </a:r>
          </a:p>
          <a:p>
            <a:pPr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Si bien la causa más común de anemia en la EII es la </a:t>
            </a:r>
            <a:r>
              <a:rPr lang="es-ES" sz="2000" dirty="0" smtClean="0">
                <a:latin typeface="Arial Unicode MS" pitchFamily="34" charset="-128"/>
                <a:ea typeface="Arial Unicode MS" pitchFamily="34" charset="-128"/>
                <a:cs typeface="Arial Unicode MS" pitchFamily="34" charset="-128"/>
              </a:rPr>
              <a:t>ferropenia, </a:t>
            </a:r>
            <a:r>
              <a:rPr lang="es-ES" sz="2000" dirty="0">
                <a:latin typeface="Arial Unicode MS" pitchFamily="34" charset="-128"/>
                <a:ea typeface="Arial Unicode MS" pitchFamily="34" charset="-128"/>
                <a:cs typeface="Arial Unicode MS" pitchFamily="34" charset="-128"/>
              </a:rPr>
              <a:t>ésta puede coexistir o simular una anemia por enfermedad crónica; su distinción es trascendente en cuanto de ello dependerá el tratamiento a </a:t>
            </a:r>
            <a:r>
              <a:rPr lang="es-ES" sz="2000" dirty="0" smtClean="0">
                <a:latin typeface="Arial Unicode MS" pitchFamily="34" charset="-128"/>
                <a:ea typeface="Arial Unicode MS" pitchFamily="34" charset="-128"/>
                <a:cs typeface="Arial Unicode MS" pitchFamily="34" charset="-128"/>
              </a:rPr>
              <a:t>instaurar</a:t>
            </a:r>
          </a:p>
          <a:p>
            <a:pPr algn="just">
              <a:spcAft>
                <a:spcPts val="600"/>
              </a:spcAft>
              <a:buFont typeface="Wingdings" panose="05000000000000000000" pitchFamily="2" charset="2"/>
              <a:buChar char="ü"/>
            </a:pPr>
            <a:r>
              <a:rPr lang="es-ES" sz="2000" dirty="0" smtClean="0">
                <a:latin typeface="Arial Unicode MS" pitchFamily="34" charset="-128"/>
                <a:ea typeface="Arial Unicode MS" pitchFamily="34" charset="-128"/>
                <a:cs typeface="Arial Unicode MS" pitchFamily="34" charset="-128"/>
              </a:rPr>
              <a:t>Para </a:t>
            </a:r>
            <a:r>
              <a:rPr lang="es-ES" sz="2000" dirty="0">
                <a:latin typeface="Arial Unicode MS" pitchFamily="34" charset="-128"/>
                <a:ea typeface="Arial Unicode MS" pitchFamily="34" charset="-128"/>
                <a:cs typeface="Arial Unicode MS" pitchFamily="34" charset="-128"/>
              </a:rPr>
              <a:t>la mayoría de los pacientes sometidos a cirugía </a:t>
            </a:r>
            <a:r>
              <a:rPr lang="es-ES" sz="2000" dirty="0" err="1">
                <a:latin typeface="Arial Unicode MS" pitchFamily="34" charset="-128"/>
                <a:ea typeface="Arial Unicode MS" pitchFamily="34" charset="-128"/>
                <a:cs typeface="Arial Unicode MS" pitchFamily="34" charset="-128"/>
              </a:rPr>
              <a:t>bariátrica</a:t>
            </a:r>
            <a:r>
              <a:rPr lang="es-ES" sz="2000" dirty="0">
                <a:latin typeface="Arial Unicode MS" pitchFamily="34" charset="-128"/>
                <a:ea typeface="Arial Unicode MS" pitchFamily="34" charset="-128"/>
                <a:cs typeface="Arial Unicode MS" pitchFamily="34" charset="-128"/>
              </a:rPr>
              <a:t> se recomienda la administración de hierro IV </a:t>
            </a:r>
            <a:r>
              <a:rPr lang="es-ES" sz="2000" dirty="0" smtClean="0">
                <a:latin typeface="Arial Unicode MS" pitchFamily="34" charset="-128"/>
                <a:ea typeface="Arial Unicode MS" pitchFamily="34" charset="-128"/>
                <a:cs typeface="Arial Unicode MS" pitchFamily="34" charset="-128"/>
              </a:rPr>
              <a:t>porque </a:t>
            </a:r>
            <a:r>
              <a:rPr lang="es-ES" sz="2000" dirty="0">
                <a:latin typeface="Arial Unicode MS" pitchFamily="34" charset="-128"/>
                <a:ea typeface="Arial Unicode MS" pitchFamily="34" charset="-128"/>
                <a:cs typeface="Arial Unicode MS" pitchFamily="34" charset="-128"/>
              </a:rPr>
              <a:t>asegura un suministro adecuado y evita la toxicidad </a:t>
            </a:r>
            <a:r>
              <a:rPr lang="es-ES" sz="2000" dirty="0" smtClean="0">
                <a:latin typeface="Arial Unicode MS" pitchFamily="34" charset="-128"/>
                <a:ea typeface="Arial Unicode MS" pitchFamily="34" charset="-128"/>
                <a:cs typeface="Arial Unicode MS" pitchFamily="34" charset="-128"/>
              </a:rPr>
              <a:t>gastrointestinal </a:t>
            </a: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smtClean="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smtClean="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smtClean="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p:txBody>
      </p:sp>
      <p:pic>
        <p:nvPicPr>
          <p:cNvPr id="1026" name="Picture 2" descr="Imagen relacionada">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216024"/>
            <a:ext cx="1080120" cy="13568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5910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024"/>
            <a:ext cx="8229600" cy="1115616"/>
          </a:xfrm>
        </p:spPr>
        <p:txBody>
          <a:bodyPr/>
          <a:lstStyle/>
          <a:p>
            <a:r>
              <a:rPr lang="es-ES" dirty="0" smtClean="0"/>
              <a:t>IDEAS CLAVE</a:t>
            </a:r>
            <a:endParaRPr lang="es-ES" dirty="0"/>
          </a:p>
        </p:txBody>
      </p:sp>
      <p:sp>
        <p:nvSpPr>
          <p:cNvPr id="3" name="2 Marcador de contenido"/>
          <p:cNvSpPr>
            <a:spLocks noGrp="1"/>
          </p:cNvSpPr>
          <p:nvPr>
            <p:ph idx="4294967295"/>
          </p:nvPr>
        </p:nvSpPr>
        <p:spPr>
          <a:xfrm>
            <a:off x="611560" y="1628800"/>
            <a:ext cx="7992888" cy="3672408"/>
          </a:xfrm>
        </p:spPr>
        <p:txBody>
          <a:bodyPr/>
          <a:lstStyle/>
          <a:p>
            <a:pPr lvl="0" algn="just">
              <a:spcAft>
                <a:spcPts val="600"/>
              </a:spcAft>
              <a:buFont typeface="Wingdings" panose="05000000000000000000" pitchFamily="2" charset="2"/>
              <a:buChar char="ü"/>
            </a:pPr>
            <a:r>
              <a:rPr lang="es-ES" sz="2000" dirty="0" smtClean="0">
                <a:latin typeface="Arial Unicode MS" pitchFamily="34" charset="-128"/>
                <a:ea typeface="Arial Unicode MS" pitchFamily="34" charset="-128"/>
                <a:cs typeface="Arial Unicode MS" pitchFamily="34" charset="-128"/>
              </a:rPr>
              <a:t>Se recomienda determinar la vitamina B12 en </a:t>
            </a:r>
            <a:r>
              <a:rPr lang="es-ES" sz="2000" dirty="0">
                <a:latin typeface="Arial Unicode MS" pitchFamily="34" charset="-128"/>
                <a:ea typeface="Arial Unicode MS" pitchFamily="34" charset="-128"/>
                <a:cs typeface="Arial Unicode MS" pitchFamily="34" charset="-128"/>
              </a:rPr>
              <a:t>p</a:t>
            </a:r>
            <a:r>
              <a:rPr lang="es-ES" sz="2000" dirty="0" smtClean="0">
                <a:latin typeface="Arial Unicode MS" pitchFamily="34" charset="-128"/>
                <a:ea typeface="Arial Unicode MS" pitchFamily="34" charset="-128"/>
                <a:cs typeface="Arial Unicode MS" pitchFamily="34" charset="-128"/>
              </a:rPr>
              <a:t>resencia </a:t>
            </a:r>
            <a:r>
              <a:rPr lang="es-ES" sz="2000" dirty="0">
                <a:latin typeface="Arial Unicode MS" pitchFamily="34" charset="-128"/>
                <a:ea typeface="Arial Unicode MS" pitchFamily="34" charset="-128"/>
                <a:cs typeface="Arial Unicode MS" pitchFamily="34" charset="-128"/>
              </a:rPr>
              <a:t>de síntomas neurológicos inexplicados como parestesias, entumecimiento, déficit de coordinación motriz, problemas de memoria o cognitivos y cambios de personalidad, independientemente de los resultados del </a:t>
            </a:r>
            <a:r>
              <a:rPr lang="es-ES" sz="2000" dirty="0" smtClean="0">
                <a:latin typeface="Arial Unicode MS" pitchFamily="34" charset="-128"/>
                <a:ea typeface="Arial Unicode MS" pitchFamily="34" charset="-128"/>
                <a:cs typeface="Arial Unicode MS" pitchFamily="34" charset="-128"/>
              </a:rPr>
              <a:t>hemograma</a:t>
            </a:r>
          </a:p>
          <a:p>
            <a:pPr lvl="0"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Entre un 1-5% de la dosis oral de la vitamina B12 se absorbe de forma pasiva, independientemente del factor intrínseco</a:t>
            </a:r>
          </a:p>
          <a:p>
            <a:pPr lvl="0"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Hay evidencia, aunque de baja calidad, de que la vitamina B12 oral e IM tienen efectos similares a la hora de normalizar los niveles séricos de dicha vitamina</a:t>
            </a:r>
          </a:p>
          <a:p>
            <a:pPr lvl="0" algn="just">
              <a:spcAft>
                <a:spcPts val="600"/>
              </a:spcAft>
              <a:buFont typeface="Wingdings" panose="05000000000000000000" pitchFamily="2" charset="2"/>
              <a:buChar char="ü"/>
            </a:pPr>
            <a:endParaRPr lang="es-ES" sz="2000" dirty="0" smtClean="0">
              <a:latin typeface="Arial Unicode MS" pitchFamily="34" charset="-128"/>
              <a:ea typeface="Arial Unicode MS" pitchFamily="34" charset="-128"/>
              <a:cs typeface="Arial Unicode MS" pitchFamily="34" charset="-128"/>
            </a:endParaRPr>
          </a:p>
          <a:p>
            <a:pPr lvl="0"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p:txBody>
      </p:sp>
      <p:pic>
        <p:nvPicPr>
          <p:cNvPr id="1026" name="Picture 2" descr="Imagen relacionada">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216024"/>
            <a:ext cx="1080120" cy="13568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17156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0"/>
            <a:ext cx="8229600" cy="1115616"/>
          </a:xfrm>
        </p:spPr>
        <p:txBody>
          <a:bodyPr/>
          <a:lstStyle/>
          <a:p>
            <a:r>
              <a:rPr lang="es-ES" dirty="0" smtClean="0">
                <a:solidFill>
                  <a:schemeClr val="tx2"/>
                </a:solidFill>
                <a:latin typeface="Arial Black" pitchFamily="34" charset="0"/>
              </a:rPr>
              <a:t>DÉFICIT DE HIERRO (I)</a:t>
            </a:r>
            <a:endParaRPr lang="es-ES" dirty="0">
              <a:solidFill>
                <a:schemeClr val="tx2"/>
              </a:solidFill>
              <a:latin typeface="Arial Black" pitchFamily="34" charset="0"/>
            </a:endParaRPr>
          </a:p>
        </p:txBody>
      </p:sp>
      <p:sp>
        <p:nvSpPr>
          <p:cNvPr id="19459" name="Rectangle 3"/>
          <p:cNvSpPr>
            <a:spLocks noGrp="1" noChangeArrowheads="1"/>
          </p:cNvSpPr>
          <p:nvPr>
            <p:ph idx="4294967295"/>
          </p:nvPr>
        </p:nvSpPr>
        <p:spPr bwMode="auto">
          <a:xfrm>
            <a:off x="395536" y="1124744"/>
            <a:ext cx="8208912" cy="396044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buClr>
                <a:schemeClr val="tx2">
                  <a:lumMod val="50000"/>
                </a:schemeClr>
              </a:buClr>
            </a:pPr>
            <a:endParaRPr lang="es-ES" sz="2000" dirty="0" smtClean="0">
              <a:latin typeface="Arial Unicode MS" pitchFamily="34" charset="-128"/>
            </a:endParaRPr>
          </a:p>
          <a:p>
            <a:pPr marL="0" indent="0">
              <a:buClr>
                <a:schemeClr val="tx2">
                  <a:lumMod val="50000"/>
                </a:schemeClr>
              </a:buClr>
              <a:buNone/>
            </a:pPr>
            <a:r>
              <a:rPr lang="es-ES" sz="2400" dirty="0" smtClean="0">
                <a:latin typeface="Arial Unicode MS" pitchFamily="34" charset="-128"/>
              </a:rPr>
              <a:t> </a:t>
            </a:r>
            <a:endParaRPr lang="es-ES" sz="2400" dirty="0">
              <a:latin typeface="Arial Unicode MS" pitchFamily="34" charset="-128"/>
            </a:endParaRPr>
          </a:p>
          <a:p>
            <a:pPr>
              <a:buFontTx/>
              <a:buNone/>
            </a:pPr>
            <a:endParaRPr lang="es-ES" dirty="0" smtClean="0"/>
          </a:p>
          <a:p>
            <a:endParaRPr lang="es-ES" dirty="0" smtClean="0"/>
          </a:p>
        </p:txBody>
      </p:sp>
      <p:sp>
        <p:nvSpPr>
          <p:cNvPr id="4" name="Rectangle 3"/>
          <p:cNvSpPr>
            <a:spLocks noGrp="1" noChangeArrowheads="1"/>
          </p:cNvSpPr>
          <p:nvPr>
            <p:ph idx="4294967295"/>
          </p:nvPr>
        </p:nvSpPr>
        <p:spPr bwMode="auto">
          <a:xfrm>
            <a:off x="323528" y="1124744"/>
            <a:ext cx="8433320" cy="410445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spcBef>
                <a:spcPts val="0"/>
              </a:spcBef>
              <a:spcAft>
                <a:spcPts val="1800"/>
              </a:spcAft>
              <a:buClr>
                <a:schemeClr val="tx2">
                  <a:lumMod val="50000"/>
                </a:schemeClr>
              </a:buClr>
            </a:pPr>
            <a:r>
              <a:rPr lang="es-ES" sz="2000" dirty="0" smtClean="0">
                <a:latin typeface="Arial Unicode MS" pitchFamily="34" charset="-128"/>
              </a:rPr>
              <a:t>La anemia ferropénica (AF) es el tipo de anemia más frecuente en la población general, con prevalencia 2-4% en países industrializados.</a:t>
            </a:r>
          </a:p>
          <a:p>
            <a:pPr algn="just">
              <a:spcBef>
                <a:spcPts val="0"/>
              </a:spcBef>
              <a:spcAft>
                <a:spcPts val="1800"/>
              </a:spcAft>
              <a:buClr>
                <a:schemeClr val="tx2">
                  <a:lumMod val="50000"/>
                </a:schemeClr>
              </a:buClr>
            </a:pPr>
            <a:r>
              <a:rPr lang="es-ES" sz="2000" dirty="0">
                <a:latin typeface="Arial Unicode MS" pitchFamily="34" charset="-128"/>
              </a:rPr>
              <a:t>Afecta más a la población de edad preescolar, mujeres </a:t>
            </a:r>
            <a:r>
              <a:rPr lang="es-ES" sz="2000" dirty="0" err="1">
                <a:latin typeface="Arial Unicode MS" pitchFamily="34" charset="-128"/>
              </a:rPr>
              <a:t>premenopáusicas</a:t>
            </a:r>
            <a:r>
              <a:rPr lang="es-ES" sz="2000" dirty="0">
                <a:latin typeface="Arial Unicode MS" pitchFamily="34" charset="-128"/>
              </a:rPr>
              <a:t> y ancianos. </a:t>
            </a:r>
          </a:p>
          <a:p>
            <a:pPr algn="just">
              <a:spcBef>
                <a:spcPts val="0"/>
              </a:spcBef>
              <a:spcAft>
                <a:spcPts val="1800"/>
              </a:spcAft>
              <a:buClr>
                <a:schemeClr val="tx2">
                  <a:lumMod val="50000"/>
                </a:schemeClr>
              </a:buClr>
            </a:pPr>
            <a:r>
              <a:rPr lang="es-ES" sz="2000" dirty="0">
                <a:latin typeface="Arial Unicode MS" pitchFamily="34" charset="-128"/>
              </a:rPr>
              <a:t>Ocurre cuando la producción de hematíes disminuye como consecuencia del agotamiento de los depósitos de hierro.</a:t>
            </a:r>
          </a:p>
          <a:p>
            <a:pPr algn="just">
              <a:spcBef>
                <a:spcPts val="0"/>
              </a:spcBef>
              <a:spcAft>
                <a:spcPts val="1800"/>
              </a:spcAft>
              <a:buClr>
                <a:schemeClr val="tx2">
                  <a:lumMod val="50000"/>
                </a:schemeClr>
              </a:buClr>
            </a:pPr>
            <a:r>
              <a:rPr lang="es-ES" sz="2000" dirty="0">
                <a:latin typeface="Arial Unicode MS" pitchFamily="34" charset="-128"/>
              </a:rPr>
              <a:t>En muchas ocasiones cursa de forma asintomática, por lo que se sospechará ante una anemia </a:t>
            </a:r>
            <a:r>
              <a:rPr lang="es-ES" sz="2000" dirty="0" err="1">
                <a:latin typeface="Arial Unicode MS" pitchFamily="34" charset="-128"/>
              </a:rPr>
              <a:t>microcítica</a:t>
            </a:r>
            <a:r>
              <a:rPr lang="es-ES" sz="2000" dirty="0">
                <a:latin typeface="Arial Unicode MS" pitchFamily="34" charset="-128"/>
              </a:rPr>
              <a:t> (valores de hemoglobina (</a:t>
            </a:r>
            <a:r>
              <a:rPr lang="es-ES" sz="2000" dirty="0" err="1">
                <a:latin typeface="Arial Unicode MS" pitchFamily="34" charset="-128"/>
              </a:rPr>
              <a:t>Hb</a:t>
            </a:r>
            <a:r>
              <a:rPr lang="es-ES" sz="2000" dirty="0">
                <a:latin typeface="Arial Unicode MS" pitchFamily="34" charset="-128"/>
              </a:rPr>
              <a:t>) &lt;13 g/dl en hombres mayores de 15 años y &lt;12 g/dl en mujeres y niños de 12-14 años). La ferritina plasmática es el parámetro más fiable para determinar los depósitos corporales de </a:t>
            </a:r>
            <a:r>
              <a:rPr lang="es-ES" sz="2000" dirty="0" smtClean="0">
                <a:latin typeface="Arial Unicode MS" pitchFamily="34" charset="-128"/>
              </a:rPr>
              <a:t>hierro.</a:t>
            </a:r>
            <a:endParaRPr lang="es-ES" sz="2000" dirty="0">
              <a:latin typeface="Arial Unicode MS" pitchFamily="34" charset="-128"/>
            </a:endParaRPr>
          </a:p>
          <a:p>
            <a:pPr>
              <a:buFontTx/>
              <a:buNone/>
            </a:pPr>
            <a:endParaRPr lang="es-ES" sz="2000" dirty="0" smtClean="0"/>
          </a:p>
          <a:p>
            <a:endParaRPr lang="es-ES" sz="2000" dirty="0" smtClean="0"/>
          </a:p>
        </p:txBody>
      </p:sp>
    </p:spTree>
    <p:extLst>
      <p:ext uri="{BB962C8B-B14F-4D97-AF65-F5344CB8AC3E}">
        <p14:creationId xmlns:p14="http://schemas.microsoft.com/office/powerpoint/2010/main" val="27269496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024"/>
            <a:ext cx="8229600" cy="1115616"/>
          </a:xfrm>
        </p:spPr>
        <p:txBody>
          <a:bodyPr/>
          <a:lstStyle/>
          <a:p>
            <a:r>
              <a:rPr lang="es-ES" dirty="0" smtClean="0"/>
              <a:t>IDEAS CLAVE</a:t>
            </a:r>
            <a:endParaRPr lang="es-ES" dirty="0"/>
          </a:p>
        </p:txBody>
      </p:sp>
      <p:sp>
        <p:nvSpPr>
          <p:cNvPr id="3" name="2 Marcador de contenido"/>
          <p:cNvSpPr>
            <a:spLocks noGrp="1"/>
          </p:cNvSpPr>
          <p:nvPr>
            <p:ph idx="4294967295"/>
          </p:nvPr>
        </p:nvSpPr>
        <p:spPr>
          <a:xfrm>
            <a:off x="611560" y="1628800"/>
            <a:ext cx="7992888" cy="3672408"/>
          </a:xfrm>
        </p:spPr>
        <p:txBody>
          <a:bodyPr/>
          <a:lstStyle/>
          <a:p>
            <a:pPr lvl="0" algn="just">
              <a:spcAft>
                <a:spcPts val="600"/>
              </a:spcAft>
              <a:buFont typeface="Wingdings" panose="05000000000000000000" pitchFamily="2" charset="2"/>
              <a:buChar char="ü"/>
            </a:pPr>
            <a:r>
              <a:rPr lang="es-ES" sz="2000" dirty="0" smtClean="0">
                <a:latin typeface="Arial Unicode MS" pitchFamily="34" charset="-128"/>
                <a:ea typeface="Arial Unicode MS" pitchFamily="34" charset="-128"/>
                <a:cs typeface="Arial Unicode MS" pitchFamily="34" charset="-128"/>
              </a:rPr>
              <a:t>En </a:t>
            </a:r>
            <a:r>
              <a:rPr lang="es-ES" sz="2000" dirty="0">
                <a:latin typeface="Arial Unicode MS" pitchFamily="34" charset="-128"/>
                <a:ea typeface="Arial Unicode MS" pitchFamily="34" charset="-128"/>
                <a:cs typeface="Arial Unicode MS" pitchFamily="34" charset="-128"/>
              </a:rPr>
              <a:t>caso de síntomas graves, donde se necesita un inicio de acción rápido, se recomienda instaurar el tratamiento vía </a:t>
            </a:r>
            <a:r>
              <a:rPr lang="es-ES" sz="2000" dirty="0" smtClean="0">
                <a:latin typeface="Arial Unicode MS" pitchFamily="34" charset="-128"/>
                <a:ea typeface="Arial Unicode MS" pitchFamily="34" charset="-128"/>
                <a:cs typeface="Arial Unicode MS" pitchFamily="34" charset="-128"/>
              </a:rPr>
              <a:t>IM. </a:t>
            </a:r>
          </a:p>
          <a:p>
            <a:pPr lvl="0"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Si los síntomas son leves-moderados, se pueden utilizar 1.000 µg vía IM una vez al mes o 1.000 µg vía oral una vez al día</a:t>
            </a:r>
          </a:p>
          <a:p>
            <a:pPr lvl="0" algn="just">
              <a:spcAft>
                <a:spcPts val="600"/>
              </a:spcAft>
              <a:buFont typeface="Wingdings" panose="05000000000000000000" pitchFamily="2" charset="2"/>
              <a:buChar char="ü"/>
            </a:pPr>
            <a:r>
              <a:rPr lang="es-ES" sz="2000" dirty="0" smtClean="0">
                <a:latin typeface="Arial Unicode MS" pitchFamily="34" charset="-128"/>
                <a:ea typeface="Arial Unicode MS" pitchFamily="34" charset="-128"/>
                <a:cs typeface="Arial Unicode MS" pitchFamily="34" charset="-128"/>
              </a:rPr>
              <a:t>El uso de </a:t>
            </a:r>
            <a:r>
              <a:rPr lang="es-ES" sz="2000" dirty="0" err="1" smtClean="0">
                <a:latin typeface="Arial Unicode MS" pitchFamily="34" charset="-128"/>
                <a:ea typeface="Arial Unicode MS" pitchFamily="34" charset="-128"/>
                <a:cs typeface="Arial Unicode MS" pitchFamily="34" charset="-128"/>
              </a:rPr>
              <a:t>metformina</a:t>
            </a:r>
            <a:r>
              <a:rPr lang="es-ES" sz="2000" dirty="0" smtClean="0">
                <a:latin typeface="Arial Unicode MS" pitchFamily="34" charset="-128"/>
                <a:ea typeface="Arial Unicode MS" pitchFamily="34" charset="-128"/>
                <a:cs typeface="Arial Unicode MS" pitchFamily="34" charset="-128"/>
              </a:rPr>
              <a:t>, IBP y anti-H2 y </a:t>
            </a:r>
            <a:r>
              <a:rPr lang="es-ES" sz="2000" dirty="0" err="1" smtClean="0">
                <a:latin typeface="Arial Unicode MS" pitchFamily="34" charset="-128"/>
                <a:ea typeface="Arial Unicode MS" pitchFamily="34" charset="-128"/>
                <a:cs typeface="Arial Unicode MS" pitchFamily="34" charset="-128"/>
              </a:rPr>
              <a:t>colchicina</a:t>
            </a:r>
            <a:r>
              <a:rPr lang="es-ES" sz="2000" dirty="0" smtClean="0">
                <a:latin typeface="Arial Unicode MS" pitchFamily="34" charset="-128"/>
                <a:ea typeface="Arial Unicode MS" pitchFamily="34" charset="-128"/>
                <a:cs typeface="Arial Unicode MS" pitchFamily="34" charset="-128"/>
              </a:rPr>
              <a:t> puede provocar un déficit de vitamina B12</a:t>
            </a:r>
          </a:p>
          <a:p>
            <a:pPr lvl="0" algn="just">
              <a:spcAft>
                <a:spcPts val="600"/>
              </a:spcAft>
              <a:buFont typeface="Wingdings" panose="05000000000000000000" pitchFamily="2" charset="2"/>
              <a:buChar char="ü"/>
            </a:pPr>
            <a:r>
              <a:rPr lang="es-ES" sz="2000" dirty="0" smtClean="0">
                <a:latin typeface="Arial Unicode MS" pitchFamily="34" charset="-128"/>
                <a:ea typeface="Arial Unicode MS" pitchFamily="34" charset="-128"/>
                <a:cs typeface="Arial Unicode MS" pitchFamily="34" charset="-128"/>
              </a:rPr>
              <a:t>Las embarazadas veganas y vegetarianas deben recibir suplementos de vitamina B12</a:t>
            </a:r>
          </a:p>
          <a:p>
            <a:pPr lvl="0" algn="just">
              <a:spcAft>
                <a:spcPts val="600"/>
              </a:spcAft>
              <a:buFont typeface="Wingdings" panose="05000000000000000000" pitchFamily="2" charset="2"/>
              <a:buChar char="ü"/>
            </a:pPr>
            <a:r>
              <a:rPr lang="es-ES" sz="2000" dirty="0" smtClean="0">
                <a:latin typeface="Arial Unicode MS" pitchFamily="34" charset="-128"/>
                <a:ea typeface="Arial Unicode MS" pitchFamily="34" charset="-128"/>
                <a:cs typeface="Arial Unicode MS" pitchFamily="34" charset="-128"/>
              </a:rPr>
              <a:t>Los hijos con lactancia exclusiva de madres veganas deben recibir suplementos de vitamina B12</a:t>
            </a:r>
            <a:endParaRPr lang="es-ES" sz="2000" dirty="0">
              <a:latin typeface="Arial Unicode MS" pitchFamily="34" charset="-128"/>
              <a:ea typeface="Arial Unicode MS" pitchFamily="34" charset="-128"/>
              <a:cs typeface="Arial Unicode MS" pitchFamily="34" charset="-128"/>
            </a:endParaRPr>
          </a:p>
          <a:p>
            <a:pPr lvl="0"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a:p>
            <a:pPr lvl="0"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p:txBody>
      </p:sp>
      <p:pic>
        <p:nvPicPr>
          <p:cNvPr id="1026" name="Picture 2" descr="Imagen relacionada">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216024"/>
            <a:ext cx="1080120" cy="13568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07129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custDataLst>
              <p:tags r:id="rId1"/>
            </p:custDataLst>
          </p:nvPr>
        </p:nvSpPr>
        <p:spPr bwMode="auto">
          <a:xfrm>
            <a:off x="827584" y="1916832"/>
            <a:ext cx="4535487" cy="144016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s-ES_tradnl" sz="2800" b="1" dirty="0" smtClean="0">
              <a:latin typeface="Arial Unicode MS" pitchFamily="34" charset="-128"/>
            </a:endParaRPr>
          </a:p>
          <a:p>
            <a:r>
              <a:rPr lang="es-ES_tradnl" sz="2800" b="1" dirty="0" smtClean="0">
                <a:latin typeface="Arial Unicode MS" pitchFamily="34" charset="-128"/>
                <a:hlinkClick r:id="rId4"/>
              </a:rPr>
              <a:t>INFAC Vol. 26, </a:t>
            </a:r>
            <a:r>
              <a:rPr lang="es-ES_tradnl" sz="2800" b="1" dirty="0">
                <a:latin typeface="Arial Unicode MS" pitchFamily="34" charset="-128"/>
                <a:hlinkClick r:id="rId4"/>
              </a:rPr>
              <a:t>Nº 4</a:t>
            </a:r>
            <a:endParaRPr lang="es-ES_tradnl" sz="2800" b="1" dirty="0" smtClean="0">
              <a:latin typeface="Arial Unicode MS" pitchFamily="34" charset="-128"/>
            </a:endParaRPr>
          </a:p>
          <a:p>
            <a:pPr>
              <a:buFontTx/>
              <a:buNone/>
            </a:pPr>
            <a:endParaRPr lang="es-ES_tradnl" sz="2800" b="1" dirty="0" smtClean="0"/>
          </a:p>
          <a:p>
            <a:endParaRPr lang="es-ES" sz="2800" b="1" dirty="0" smtClean="0"/>
          </a:p>
        </p:txBody>
      </p:sp>
      <p:sp>
        <p:nvSpPr>
          <p:cNvPr id="4" name="Rectangle 2"/>
          <p:cNvSpPr>
            <a:spLocks noGrp="1" noChangeArrowheads="1"/>
          </p:cNvSpPr>
          <p:nvPr>
            <p:ph type="title"/>
            <p:custDataLst>
              <p:tags r:id="rId2"/>
            </p:custDataLst>
          </p:nvPr>
        </p:nvSpPr>
        <p:spPr/>
        <p:txBody>
          <a:bodyPr/>
          <a:lstStyle/>
          <a:p>
            <a:r>
              <a:rPr lang="es-ES" sz="3600" dirty="0">
                <a:solidFill>
                  <a:schemeClr val="tx2"/>
                </a:solidFill>
                <a:latin typeface="Arial Black" pitchFamily="34" charset="0"/>
              </a:rPr>
              <a:t>Para </a:t>
            </a:r>
            <a:r>
              <a:rPr lang="es-ES" sz="3600" dirty="0" smtClean="0">
                <a:solidFill>
                  <a:schemeClr val="tx2"/>
                </a:solidFill>
                <a:latin typeface="Arial Black" pitchFamily="34" charset="0"/>
              </a:rPr>
              <a:t>más </a:t>
            </a:r>
            <a:r>
              <a:rPr lang="es-ES" sz="3600" dirty="0">
                <a:solidFill>
                  <a:schemeClr val="tx2"/>
                </a:solidFill>
                <a:latin typeface="Arial Black" pitchFamily="34" charset="0"/>
              </a:rPr>
              <a:t>información y bibliografía…</a:t>
            </a:r>
          </a:p>
        </p:txBody>
      </p:sp>
    </p:spTree>
    <p:extLst>
      <p:ext uri="{BB962C8B-B14F-4D97-AF65-F5344CB8AC3E}">
        <p14:creationId xmlns:p14="http://schemas.microsoft.com/office/powerpoint/2010/main" val="24850640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16632"/>
            <a:ext cx="7859216" cy="850106"/>
          </a:xfrm>
        </p:spPr>
        <p:txBody>
          <a:bodyPr/>
          <a:lstStyle/>
          <a:p>
            <a:r>
              <a:rPr lang="es-ES" dirty="0"/>
              <a:t>DÉFICIT DE </a:t>
            </a:r>
            <a:r>
              <a:rPr lang="es-ES" dirty="0" smtClean="0"/>
              <a:t>HIERRO (II)</a:t>
            </a:r>
            <a:endParaRPr lang="es-ES" dirty="0"/>
          </a:p>
        </p:txBody>
      </p:sp>
      <p:sp>
        <p:nvSpPr>
          <p:cNvPr id="3" name="2 Marcador de contenido"/>
          <p:cNvSpPr>
            <a:spLocks noGrp="1"/>
          </p:cNvSpPr>
          <p:nvPr>
            <p:ph idx="4294967295"/>
          </p:nvPr>
        </p:nvSpPr>
        <p:spPr>
          <a:xfrm>
            <a:off x="0" y="980728"/>
            <a:ext cx="9036496" cy="4464496"/>
          </a:xfrm>
        </p:spPr>
        <p:txBody>
          <a:bodyPr/>
          <a:lstStyle/>
          <a:p>
            <a:pPr algn="just"/>
            <a:r>
              <a:rPr lang="es-ES" sz="2000" dirty="0">
                <a:latin typeface="Arial" panose="020B0604020202020204" pitchFamily="34" charset="0"/>
                <a:cs typeface="Arial" panose="020B0604020202020204" pitchFamily="34" charset="0"/>
              </a:rPr>
              <a:t>La principal causa son las pérdidas menstruales en las mujeres </a:t>
            </a:r>
            <a:r>
              <a:rPr lang="es-ES" sz="2000" dirty="0" err="1">
                <a:latin typeface="Arial" panose="020B0604020202020204" pitchFamily="34" charset="0"/>
                <a:cs typeface="Arial" panose="020B0604020202020204" pitchFamily="34" charset="0"/>
              </a:rPr>
              <a:t>premenopáusicas</a:t>
            </a:r>
            <a:r>
              <a:rPr lang="es-ES" sz="2000" dirty="0">
                <a:latin typeface="Arial" panose="020B0604020202020204" pitchFamily="34" charset="0"/>
                <a:cs typeface="Arial" panose="020B0604020202020204" pitchFamily="34" charset="0"/>
              </a:rPr>
              <a:t> y el sangrado digestivo en los hombres y las mujeres posmenopáusicas. Existen otras causas menos </a:t>
            </a:r>
            <a:r>
              <a:rPr lang="es-ES" sz="2000" dirty="0" smtClean="0">
                <a:latin typeface="Arial" panose="020B0604020202020204" pitchFamily="34" charset="0"/>
                <a:cs typeface="Arial" panose="020B0604020202020204" pitchFamily="34" charset="0"/>
              </a:rPr>
              <a:t>frecuentes:</a:t>
            </a:r>
          </a:p>
          <a:p>
            <a:pPr algn="just"/>
            <a:endParaRPr lang="es-ES" sz="2000" dirty="0">
              <a:latin typeface="Arial" panose="020B0604020202020204" pitchFamily="34" charset="0"/>
              <a:cs typeface="Arial" panose="020B0604020202020204" pitchFamily="34" charset="0"/>
            </a:endParaRPr>
          </a:p>
          <a:p>
            <a:pPr algn="just"/>
            <a:endParaRPr lang="es-E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2260382"/>
            <a:ext cx="8258175" cy="3028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98943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6648"/>
            <a:ext cx="8229600" cy="1143000"/>
          </a:xfrm>
        </p:spPr>
        <p:txBody>
          <a:bodyPr/>
          <a:lstStyle/>
          <a:p>
            <a:r>
              <a:rPr lang="es-ES" dirty="0"/>
              <a:t>DÉFICIT DE </a:t>
            </a:r>
            <a:r>
              <a:rPr lang="es-ES" dirty="0" smtClean="0"/>
              <a:t>HIERRO (III)</a:t>
            </a:r>
            <a:endParaRPr lang="es-ES" dirty="0"/>
          </a:p>
        </p:txBody>
      </p:sp>
      <p:sp>
        <p:nvSpPr>
          <p:cNvPr id="3" name="2 Marcador de contenido"/>
          <p:cNvSpPr>
            <a:spLocks noGrp="1"/>
          </p:cNvSpPr>
          <p:nvPr>
            <p:ph idx="4294967295"/>
          </p:nvPr>
        </p:nvSpPr>
        <p:spPr>
          <a:xfrm>
            <a:off x="323528" y="1196752"/>
            <a:ext cx="8712968" cy="4248472"/>
          </a:xfrm>
        </p:spPr>
        <p:txBody>
          <a:bodyPr/>
          <a:lstStyle/>
          <a:p>
            <a:pPr algn="just"/>
            <a:r>
              <a:rPr lang="es-ES" sz="1800" dirty="0">
                <a:latin typeface="Arial" panose="020B0604020202020204" pitchFamily="34" charset="0"/>
                <a:cs typeface="Arial" panose="020B0604020202020204" pitchFamily="34" charset="0"/>
              </a:rPr>
              <a:t>En todos los pacientes se debe investigar la causa subyacente y, especialmente, en hombres y mujeres posmenopáusicas. Todos los pacientes deben recibir suplementos de hierro para restablecer los parámetros hematológicos  </a:t>
            </a:r>
            <a:r>
              <a:rPr lang="es-ES" sz="1800" dirty="0" smtClean="0">
                <a:latin typeface="Arial" panose="020B0604020202020204" pitchFamily="34" charset="0"/>
                <a:cs typeface="Arial" panose="020B0604020202020204" pitchFamily="34" charset="0"/>
              </a:rPr>
              <a:t>y </a:t>
            </a:r>
            <a:r>
              <a:rPr lang="es-ES" sz="1800" dirty="0">
                <a:latin typeface="Arial" panose="020B0604020202020204" pitchFamily="34" charset="0"/>
                <a:cs typeface="Arial" panose="020B0604020202020204" pitchFamily="34" charset="0"/>
              </a:rPr>
              <a:t>reponer las reservas </a:t>
            </a:r>
            <a:r>
              <a:rPr lang="es-ES" sz="1800" dirty="0" smtClean="0">
                <a:latin typeface="Arial" panose="020B0604020202020204" pitchFamily="34" charset="0"/>
                <a:cs typeface="Arial" panose="020B0604020202020204" pitchFamily="34" charset="0"/>
              </a:rPr>
              <a:t>corporales. </a:t>
            </a:r>
          </a:p>
          <a:p>
            <a:pPr algn="just"/>
            <a:endParaRPr lang="es-ES" sz="1800" dirty="0" smtClean="0">
              <a:latin typeface="Arial" panose="020B0604020202020204" pitchFamily="34" charset="0"/>
              <a:cs typeface="Arial" panose="020B0604020202020204" pitchFamily="34" charset="0"/>
            </a:endParaRPr>
          </a:p>
          <a:p>
            <a:pPr algn="just"/>
            <a:r>
              <a:rPr lang="es-ES" sz="1800" dirty="0" smtClean="0">
                <a:latin typeface="Arial" panose="020B0604020202020204" pitchFamily="34" charset="0"/>
                <a:cs typeface="Arial" panose="020B0604020202020204" pitchFamily="34" charset="0"/>
              </a:rPr>
              <a:t>Si </a:t>
            </a:r>
            <a:r>
              <a:rPr lang="es-ES" sz="1800" dirty="0">
                <a:latin typeface="Arial" panose="020B0604020202020204" pitchFamily="34" charset="0"/>
                <a:cs typeface="Arial" panose="020B0604020202020204" pitchFamily="34" charset="0"/>
              </a:rPr>
              <a:t>se corrige la causa primaria y se realiza un tratamiento adecuado con suplementos de hierro, los niveles de </a:t>
            </a:r>
            <a:r>
              <a:rPr lang="es-ES" sz="1800" dirty="0" err="1">
                <a:latin typeface="Arial" panose="020B0604020202020204" pitchFamily="34" charset="0"/>
                <a:cs typeface="Arial" panose="020B0604020202020204" pitchFamily="34" charset="0"/>
              </a:rPr>
              <a:t>Hb</a:t>
            </a:r>
            <a:r>
              <a:rPr lang="es-ES" sz="1800" dirty="0">
                <a:latin typeface="Arial" panose="020B0604020202020204" pitchFamily="34" charset="0"/>
                <a:cs typeface="Arial" panose="020B0604020202020204" pitchFamily="34" charset="0"/>
              </a:rPr>
              <a:t> se normalizan a las 6-8 semanas. El tratamiento con hierro oral debe mantenerse durante 3-6 meses tras la</a:t>
            </a:r>
            <a:r>
              <a:rPr lang="es-ES" sz="1800" b="1" dirty="0">
                <a:latin typeface="Arial" panose="020B0604020202020204" pitchFamily="34" charset="0"/>
                <a:cs typeface="Arial" panose="020B0604020202020204" pitchFamily="34" charset="0"/>
              </a:rPr>
              <a:t> </a:t>
            </a:r>
            <a:r>
              <a:rPr lang="es-ES" sz="1800" dirty="0">
                <a:latin typeface="Arial" panose="020B0604020202020204" pitchFamily="34" charset="0"/>
                <a:cs typeface="Arial" panose="020B0604020202020204" pitchFamily="34" charset="0"/>
              </a:rPr>
              <a:t>normalización de las cifras de </a:t>
            </a:r>
            <a:r>
              <a:rPr lang="es-ES" sz="1800" dirty="0" err="1" smtClean="0">
                <a:latin typeface="Arial" panose="020B0604020202020204" pitchFamily="34" charset="0"/>
                <a:cs typeface="Arial" panose="020B0604020202020204" pitchFamily="34" charset="0"/>
              </a:rPr>
              <a:t>Hb</a:t>
            </a:r>
            <a:r>
              <a:rPr lang="es-ES" sz="1800" dirty="0" smtClean="0">
                <a:latin typeface="Arial" panose="020B0604020202020204" pitchFamily="34" charset="0"/>
                <a:cs typeface="Arial" panose="020B0604020202020204" pitchFamily="34" charset="0"/>
              </a:rPr>
              <a:t>. </a:t>
            </a:r>
          </a:p>
          <a:p>
            <a:pPr algn="just"/>
            <a:endParaRPr lang="es-ES" sz="1800" dirty="0" smtClean="0">
              <a:latin typeface="Arial" panose="020B0604020202020204" pitchFamily="34" charset="0"/>
              <a:cs typeface="Arial" panose="020B0604020202020204" pitchFamily="34" charset="0"/>
            </a:endParaRPr>
          </a:p>
          <a:p>
            <a:pPr algn="just"/>
            <a:r>
              <a:rPr lang="es-ES" sz="1800" dirty="0" smtClean="0">
                <a:latin typeface="Arial" panose="020B0604020202020204" pitchFamily="34" charset="0"/>
                <a:cs typeface="Arial" panose="020B0604020202020204" pitchFamily="34" charset="0"/>
              </a:rPr>
              <a:t>Se </a:t>
            </a:r>
            <a:r>
              <a:rPr lang="es-ES" sz="1800" dirty="0">
                <a:latin typeface="Arial" panose="020B0604020202020204" pitchFamily="34" charset="0"/>
                <a:cs typeface="Arial" panose="020B0604020202020204" pitchFamily="34" charset="0"/>
              </a:rPr>
              <a:t>recomienda realizar un hemograma al mes y otro antes de finalizar el tratamiento. Cuando no haya una respuesta al tratamiento, habrá que sospechar incumplimiento terapéutico, malabsorción, balance negativo por pérdidas superiores a la absorción o un diagnóstico </a:t>
            </a:r>
            <a:r>
              <a:rPr lang="es-ES" sz="1800" dirty="0" smtClean="0">
                <a:latin typeface="Arial" panose="020B0604020202020204" pitchFamily="34" charset="0"/>
                <a:cs typeface="Arial" panose="020B0604020202020204" pitchFamily="34" charset="0"/>
              </a:rPr>
              <a:t>incorrecto.</a:t>
            </a:r>
            <a:endParaRPr lang="es-E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2187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SUPLEMENTOS ORALES DE HIERRO </a:t>
            </a:r>
            <a:endParaRPr lang="es-ES" dirty="0"/>
          </a:p>
        </p:txBody>
      </p:sp>
      <p:sp>
        <p:nvSpPr>
          <p:cNvPr id="3" name="2 Marcador de contenido"/>
          <p:cNvSpPr>
            <a:spLocks noGrp="1"/>
          </p:cNvSpPr>
          <p:nvPr>
            <p:ph idx="4294967295"/>
          </p:nvPr>
        </p:nvSpPr>
        <p:spPr>
          <a:xfrm>
            <a:off x="323528" y="1484784"/>
            <a:ext cx="8640960" cy="3960440"/>
          </a:xfrm>
        </p:spPr>
        <p:txBody>
          <a:bodyPr/>
          <a:lstStyle/>
          <a:p>
            <a:pPr algn="just"/>
            <a:r>
              <a:rPr lang="es-ES" sz="2000" dirty="0">
                <a:latin typeface="Arial Unicode MS" pitchFamily="34" charset="-128"/>
              </a:rPr>
              <a:t>La vía oral es la considerada de elección en pacientes con AF sin comorbilidad adicional. Sin embargo, en </a:t>
            </a:r>
            <a:r>
              <a:rPr lang="es-ES" sz="2000" dirty="0" smtClean="0">
                <a:latin typeface="Arial Unicode MS" pitchFamily="34" charset="-128"/>
              </a:rPr>
              <a:t>determinadas  situaciones </a:t>
            </a:r>
            <a:r>
              <a:rPr lang="es-ES" sz="2000" dirty="0">
                <a:latin typeface="Arial Unicode MS" pitchFamily="34" charset="-128"/>
              </a:rPr>
              <a:t>habrá que administrar el hierro </a:t>
            </a:r>
            <a:r>
              <a:rPr lang="es-ES" sz="2000" dirty="0" smtClean="0">
                <a:latin typeface="Arial Unicode MS" pitchFamily="34" charset="-128"/>
              </a:rPr>
              <a:t>vía parenteral </a:t>
            </a:r>
            <a:r>
              <a:rPr lang="es-ES" sz="2000" dirty="0">
                <a:latin typeface="Arial Unicode MS" pitchFamily="34" charset="-128"/>
              </a:rPr>
              <a:t>porque la vía oral no se tolera o no es </a:t>
            </a:r>
            <a:r>
              <a:rPr lang="es-ES" sz="2000" dirty="0" smtClean="0">
                <a:latin typeface="Arial Unicode MS" pitchFamily="34" charset="-128"/>
              </a:rPr>
              <a:t>eficaz.</a:t>
            </a:r>
          </a:p>
          <a:p>
            <a:pPr algn="just"/>
            <a:r>
              <a:rPr lang="es-ES" sz="2000" dirty="0">
                <a:latin typeface="Arial Unicode MS" pitchFamily="34" charset="-128"/>
              </a:rPr>
              <a:t>La dosis depende de la edad del paciente, del déficit de hierro estimado, de la rapidez con la que se necesite corregir dicho déficit y de los posibles efectos adversos. </a:t>
            </a:r>
          </a:p>
          <a:p>
            <a:pPr algn="just"/>
            <a:r>
              <a:rPr lang="es-ES" sz="2000" dirty="0">
                <a:latin typeface="Arial Unicode MS" pitchFamily="34" charset="-128"/>
              </a:rPr>
              <a:t>La dosis de hierro elemental recomendada para adultos con AF es de 100-200 mg/día y de 3-6 mg/kg/día en niños. </a:t>
            </a:r>
          </a:p>
        </p:txBody>
      </p:sp>
    </p:spTree>
    <p:extLst>
      <p:ext uri="{BB962C8B-B14F-4D97-AF65-F5344CB8AC3E}">
        <p14:creationId xmlns:p14="http://schemas.microsoft.com/office/powerpoint/2010/main" val="1957910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51520" y="116632"/>
            <a:ext cx="8784976" cy="994122"/>
          </a:xfrm>
        </p:spPr>
        <p:txBody>
          <a:bodyPr/>
          <a:lstStyle/>
          <a:p>
            <a:r>
              <a:rPr lang="es-ES" dirty="0" smtClean="0"/>
              <a:t>¿Existen diferencias entre las distintas sales de hierro? (I)</a:t>
            </a:r>
            <a:endParaRPr lang="es-ES" dirty="0">
              <a:solidFill>
                <a:schemeClr val="tx2"/>
              </a:solidFill>
              <a:latin typeface="Arial Black" pitchFamily="34" charset="0"/>
            </a:endParaRPr>
          </a:p>
        </p:txBody>
      </p:sp>
      <p:sp>
        <p:nvSpPr>
          <p:cNvPr id="19459" name="Rectangle 3"/>
          <p:cNvSpPr>
            <a:spLocks noGrp="1" noChangeArrowheads="1"/>
          </p:cNvSpPr>
          <p:nvPr>
            <p:ph idx="4294967295"/>
          </p:nvPr>
        </p:nvSpPr>
        <p:spPr bwMode="auto">
          <a:xfrm>
            <a:off x="323528" y="1412776"/>
            <a:ext cx="8496944" cy="3600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es-ES" sz="2000" dirty="0">
                <a:latin typeface="Arial" panose="020B0604020202020204" pitchFamily="34" charset="0"/>
                <a:cs typeface="Arial" panose="020B0604020202020204" pitchFamily="34" charset="0"/>
              </a:rPr>
              <a:t>Los suplementos orales de hierro </a:t>
            </a:r>
            <a:r>
              <a:rPr lang="es-ES" sz="2000" dirty="0" smtClean="0">
                <a:latin typeface="Arial" panose="020B0604020202020204" pitchFamily="34" charset="0"/>
                <a:cs typeface="Arial" panose="020B0604020202020204" pitchFamily="34" charset="0"/>
              </a:rPr>
              <a:t>se </a:t>
            </a:r>
            <a:r>
              <a:rPr lang="es-ES" sz="2000" dirty="0">
                <a:latin typeface="Arial" panose="020B0604020202020204" pitchFamily="34" charset="0"/>
                <a:cs typeface="Arial" panose="020B0604020202020204" pitchFamily="34" charset="0"/>
              </a:rPr>
              <a:t>administran generalmente en forma de sales ferrosas, ya que se absorben mejor que las sales férricas. En la práctica, las diferentes sales ferrosas son igualmente </a:t>
            </a:r>
            <a:r>
              <a:rPr lang="es-ES" sz="2000" dirty="0">
                <a:latin typeface="Arial Unicode MS" pitchFamily="34" charset="-128"/>
              </a:rPr>
              <a:t>efectivas</a:t>
            </a:r>
            <a:r>
              <a:rPr lang="es-ES" sz="2000" dirty="0" smtClean="0">
                <a:latin typeface="Arial" panose="020B0604020202020204" pitchFamily="34" charset="0"/>
                <a:cs typeface="Arial" panose="020B0604020202020204" pitchFamily="34" charset="0"/>
              </a:rPr>
              <a:t>. La </a:t>
            </a:r>
            <a:r>
              <a:rPr lang="es-ES" sz="2000" dirty="0">
                <a:latin typeface="Arial" panose="020B0604020202020204" pitchFamily="34" charset="0"/>
                <a:cs typeface="Arial" panose="020B0604020202020204" pitchFamily="34" charset="0"/>
              </a:rPr>
              <a:t>eficacia y tolerancia </a:t>
            </a:r>
            <a:r>
              <a:rPr lang="es-ES" sz="2000" dirty="0" smtClean="0">
                <a:latin typeface="Arial" panose="020B0604020202020204" pitchFamily="34" charset="0"/>
                <a:cs typeface="Arial" panose="020B0604020202020204" pitchFamily="34" charset="0"/>
              </a:rPr>
              <a:t>gastrointestinal (GI) </a:t>
            </a:r>
            <a:r>
              <a:rPr lang="es-ES" sz="2000" dirty="0">
                <a:latin typeface="Arial" panose="020B0604020202020204" pitchFamily="34" charset="0"/>
                <a:cs typeface="Arial" panose="020B0604020202020204" pitchFamily="34" charset="0"/>
              </a:rPr>
              <a:t>de todos los preparados de hierro dependen de la cantidad de hierro elemental que se administra por dosis. </a:t>
            </a:r>
            <a:endParaRPr lang="es-ES" sz="2000" dirty="0" smtClean="0">
              <a:latin typeface="Arial" panose="020B0604020202020204" pitchFamily="34" charset="0"/>
              <a:cs typeface="Arial" panose="020B0604020202020204" pitchFamily="34" charset="0"/>
            </a:endParaRPr>
          </a:p>
          <a:p>
            <a:pPr algn="just"/>
            <a:r>
              <a:rPr lang="es-ES" sz="2000" dirty="0" smtClean="0">
                <a:latin typeface="Arial" panose="020B0604020202020204" pitchFamily="34" charset="0"/>
                <a:cs typeface="Arial" panose="020B0604020202020204" pitchFamily="34" charset="0"/>
              </a:rPr>
              <a:t>No </a:t>
            </a:r>
            <a:r>
              <a:rPr lang="es-ES" sz="2000" dirty="0">
                <a:latin typeface="Arial" panose="020B0604020202020204" pitchFamily="34" charset="0"/>
                <a:cs typeface="Arial" panose="020B0604020202020204" pitchFamily="34" charset="0"/>
              </a:rPr>
              <a:t>se recomienda la administración de formulaciones </a:t>
            </a:r>
            <a:r>
              <a:rPr lang="es-ES" sz="2000" dirty="0" err="1">
                <a:latin typeface="Arial" panose="020B0604020202020204" pitchFamily="34" charset="0"/>
                <a:cs typeface="Arial" panose="020B0604020202020204" pitchFamily="34" charset="0"/>
              </a:rPr>
              <a:t>gastrorresistentes</a:t>
            </a:r>
            <a:r>
              <a:rPr lang="es-ES" sz="2000" dirty="0">
                <a:latin typeface="Arial" panose="020B0604020202020204" pitchFamily="34" charset="0"/>
                <a:cs typeface="Arial" panose="020B0604020202020204" pitchFamily="34" charset="0"/>
              </a:rPr>
              <a:t> ni de liberación retardada, ya que liberan el hierro en zonas muy distales del tracto intestinal, disminuyendo su absorción, originando diarrea debido a la irritación que producen y llegando, en ocasiones, a excretarse intactas en las </a:t>
            </a:r>
            <a:r>
              <a:rPr lang="es-ES" sz="2000" dirty="0" smtClean="0">
                <a:latin typeface="Arial" panose="020B0604020202020204" pitchFamily="34" charset="0"/>
                <a:cs typeface="Arial" panose="020B0604020202020204" pitchFamily="34" charset="0"/>
              </a:rPr>
              <a:t>heces.</a:t>
            </a:r>
            <a:endParaRPr lang="es-ES" sz="2000" dirty="0">
              <a:latin typeface="Arial" panose="020B0604020202020204" pitchFamily="34" charset="0"/>
              <a:cs typeface="Arial" panose="020B0604020202020204" pitchFamily="34" charset="0"/>
            </a:endParaRPr>
          </a:p>
          <a:p>
            <a:endParaRPr lang="es-ES" sz="2000" dirty="0">
              <a:latin typeface="Arial Unicode MS" pitchFamily="34" charset="-128"/>
            </a:endParaRPr>
          </a:p>
        </p:txBody>
      </p:sp>
    </p:spTree>
    <p:extLst>
      <p:ext uri="{BB962C8B-B14F-4D97-AF65-F5344CB8AC3E}">
        <p14:creationId xmlns:p14="http://schemas.microsoft.com/office/powerpoint/2010/main" val="36352115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44624"/>
            <a:ext cx="8229600" cy="1143000"/>
          </a:xfrm>
        </p:spPr>
        <p:txBody>
          <a:bodyPr/>
          <a:lstStyle/>
          <a:p>
            <a:r>
              <a:rPr lang="es-ES" dirty="0">
                <a:solidFill>
                  <a:srgbClr val="4BACC6"/>
                </a:solidFill>
              </a:rPr>
              <a:t>¿Existen diferencias entre las distintas sales de hierro</a:t>
            </a:r>
            <a:r>
              <a:rPr lang="es-ES" dirty="0" smtClean="0">
                <a:solidFill>
                  <a:srgbClr val="4BACC6"/>
                </a:solidFill>
              </a:rPr>
              <a:t>? </a:t>
            </a:r>
            <a:r>
              <a:rPr lang="es-ES" dirty="0">
                <a:solidFill>
                  <a:srgbClr val="4BACC6"/>
                </a:solidFill>
              </a:rPr>
              <a:t>(</a:t>
            </a:r>
            <a:r>
              <a:rPr lang="es-ES" dirty="0" smtClean="0">
                <a:solidFill>
                  <a:srgbClr val="4BACC6"/>
                </a:solidFill>
              </a:rPr>
              <a:t>II)</a:t>
            </a:r>
            <a:endParaRPr lang="es-ES" dirty="0"/>
          </a:p>
        </p:txBody>
      </p:sp>
      <p:pic>
        <p:nvPicPr>
          <p:cNvPr id="2057" name="Picture 9"/>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1763688" y="1196752"/>
            <a:ext cx="5114896" cy="446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374714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13184" y="81136"/>
            <a:ext cx="8435280" cy="1115616"/>
          </a:xfrm>
        </p:spPr>
        <p:txBody>
          <a:bodyPr/>
          <a:lstStyle/>
          <a:p>
            <a:r>
              <a:rPr lang="es-ES" dirty="0" smtClean="0"/>
              <a:t>¿Cómo mejorar la tolerancia y la absorción de hierro oral? </a:t>
            </a:r>
            <a:endParaRPr lang="es-ES" dirty="0">
              <a:solidFill>
                <a:schemeClr val="tx2"/>
              </a:solidFill>
              <a:latin typeface="Arial Black" pitchFamily="34" charset="0"/>
            </a:endParaRPr>
          </a:p>
        </p:txBody>
      </p:sp>
      <p:sp>
        <p:nvSpPr>
          <p:cNvPr id="19459" name="Rectangle 3"/>
          <p:cNvSpPr>
            <a:spLocks noGrp="1" noChangeArrowheads="1"/>
          </p:cNvSpPr>
          <p:nvPr>
            <p:ph idx="4294967295"/>
          </p:nvPr>
        </p:nvSpPr>
        <p:spPr bwMode="auto">
          <a:xfrm>
            <a:off x="107504" y="1268760"/>
            <a:ext cx="8928992" cy="388843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es-ES" sz="2000" dirty="0" smtClean="0">
                <a:latin typeface="Arial Unicode MS" pitchFamily="34" charset="-128"/>
              </a:rPr>
              <a:t>Un </a:t>
            </a:r>
            <a:r>
              <a:rPr lang="es-ES" sz="2000" dirty="0">
                <a:latin typeface="Arial Unicode MS" pitchFamily="34" charset="-128"/>
              </a:rPr>
              <a:t>30-50% de los pacientes en tratamiento con suplementos orales de hierro experimentan reacciones adversas </a:t>
            </a:r>
            <a:r>
              <a:rPr lang="es-ES" sz="2000" dirty="0" smtClean="0">
                <a:latin typeface="Arial Unicode MS" pitchFamily="34" charset="-128"/>
              </a:rPr>
              <a:t>GI </a:t>
            </a:r>
            <a:r>
              <a:rPr lang="es-ES" sz="2000" dirty="0">
                <a:latin typeface="Arial Unicode MS" pitchFamily="34" charset="-128"/>
              </a:rPr>
              <a:t>(dolor abdominal, náuseas, vómitos, estreñimiento o diarrea</a:t>
            </a:r>
            <a:r>
              <a:rPr lang="es-ES" sz="2000" dirty="0" smtClean="0">
                <a:latin typeface="Arial Unicode MS" pitchFamily="34" charset="-128"/>
              </a:rPr>
              <a:t>) que se pueden evitar o minimizar: iniciando el tratamiento con dosis bajas, fraccionando la dosis total diaria en varias tomas o administrando los suplementos de hierro con las comidas.</a:t>
            </a:r>
          </a:p>
          <a:p>
            <a:pPr algn="just"/>
            <a:r>
              <a:rPr lang="es-ES" sz="2000" dirty="0">
                <a:latin typeface="Arial Unicode MS" pitchFamily="34" charset="-128"/>
              </a:rPr>
              <a:t>Estudios preliminares (en mujeres jóvenes, con ferropenia y la mayoría sin anemia) sugieren que el suministro de hierro oral en días alternos, en una sola dosis administrada por la mañana, aumenta la absorción de hierro, y es un sistema eficaz para mejorar su absorción y posiblemente su tolerancia. Por ello algunos autores proponen la pauta de administración de hierro elemental en días alternos, siempre que se pueda asegurar un correcto </a:t>
            </a:r>
            <a:r>
              <a:rPr lang="es-ES" sz="2000" dirty="0" smtClean="0">
                <a:latin typeface="Arial Unicode MS" pitchFamily="34" charset="-128"/>
              </a:rPr>
              <a:t>cumplimiento.</a:t>
            </a:r>
          </a:p>
          <a:p>
            <a:pPr algn="just"/>
            <a:endParaRPr lang="es-ES" sz="2000" dirty="0" smtClean="0">
              <a:latin typeface="Arial Unicode MS" pitchFamily="34" charset="-128"/>
            </a:endParaRPr>
          </a:p>
          <a:p>
            <a:pPr algn="just"/>
            <a:endParaRPr lang="es-ES" sz="2000" dirty="0">
              <a:latin typeface="Arial Unicode MS" pitchFamily="34" charset="-128"/>
            </a:endParaRPr>
          </a:p>
          <a:p>
            <a:pPr marL="457200" lvl="1" indent="0">
              <a:spcAft>
                <a:spcPts val="1500"/>
              </a:spcAft>
              <a:buNone/>
            </a:pPr>
            <a:endParaRPr lang="es-E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643445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HAPEID" val="unawMmTpcdlbfMFoGopqk5"/>
</p:tagLst>
</file>

<file path=ppt/tags/tag2.xml><?xml version="1.0" encoding="utf-8"?>
<p:tagLst xmlns:a="http://schemas.openxmlformats.org/drawingml/2006/main" xmlns:r="http://schemas.openxmlformats.org/officeDocument/2006/relationships" xmlns:p="http://schemas.openxmlformats.org/presentationml/2006/main">
  <p:tag name="DVSHAPEID" val="xxYxz5B8gosKIc50IFAKL8"/>
</p:tagLst>
</file>

<file path=ppt/tags/tag3.xml><?xml version="1.0" encoding="utf-8"?>
<p:tagLst xmlns:a="http://schemas.openxmlformats.org/drawingml/2006/main" xmlns:r="http://schemas.openxmlformats.org/officeDocument/2006/relationships" xmlns:p="http://schemas.openxmlformats.org/presentationml/2006/main">
  <p:tag name="DVSHAPEID" val="YwjMHoTj4NvKVyizNkTnlq"/>
</p:tagLst>
</file>

<file path=ppt/tags/tag4.xml><?xml version="1.0" encoding="utf-8"?>
<p:tagLst xmlns:a="http://schemas.openxmlformats.org/drawingml/2006/main" xmlns:r="http://schemas.openxmlformats.org/officeDocument/2006/relationships" xmlns:p="http://schemas.openxmlformats.org/presentationml/2006/main">
  <p:tag name="DVSHAPEID" val="uHy7AzppM9zpyreModfXkF"/>
</p:tagLst>
</file>

<file path=ppt/tags/tag5.xml><?xml version="1.0" encoding="utf-8"?>
<p:tagLst xmlns:a="http://schemas.openxmlformats.org/drawingml/2006/main" xmlns:r="http://schemas.openxmlformats.org/officeDocument/2006/relationships" xmlns:p="http://schemas.openxmlformats.org/presentationml/2006/main">
  <p:tag name="DVSECTIONID" val="bPzgoGZ8qpD1tJ3F4ATwbP"/>
</p:tagLst>
</file>

<file path=ppt/tags/tag6.xml><?xml version="1.0" encoding="utf-8"?>
<p:tagLst xmlns:a="http://schemas.openxmlformats.org/drawingml/2006/main" xmlns:r="http://schemas.openxmlformats.org/officeDocument/2006/relationships" xmlns:p="http://schemas.openxmlformats.org/presentationml/2006/main">
  <p:tag name="DVSHAPEID" val="P6Gj9T9JaIbWbW0vWgijGW"/>
</p:tagLst>
</file>

<file path=ppt/tags/tag7.xml><?xml version="1.0" encoding="utf-8"?>
<p:tagLst xmlns:a="http://schemas.openxmlformats.org/drawingml/2006/main" xmlns:r="http://schemas.openxmlformats.org/officeDocument/2006/relationships" xmlns:p="http://schemas.openxmlformats.org/presentationml/2006/main">
  <p:tag name="DVSHAPEID" val="dYCToOdBRTho2reSUHAN92"/>
</p:tagLst>
</file>

<file path=ppt/tags/tag8.xml><?xml version="1.0" encoding="utf-8"?>
<p:tagLst xmlns:a="http://schemas.openxmlformats.org/drawingml/2006/main" xmlns:r="http://schemas.openxmlformats.org/officeDocument/2006/relationships" xmlns:p="http://schemas.openxmlformats.org/presentationml/2006/main">
  <p:tag name="DVSHAPEID" val="msKhi5dC2cZkLXKsAcNKVb"/>
</p:tagLst>
</file>

<file path=ppt/theme/theme1.xml><?xml version="1.0" encoding="utf-8"?>
<a:theme xmlns:a="http://schemas.openxmlformats.org/drawingml/2006/main" name="3_Diseño personalizado">
  <a:themeElements>
    <a:clrScheme name="Personalizado 2">
      <a:dk1>
        <a:sysClr val="windowText" lastClr="000000"/>
      </a:dk1>
      <a:lt1>
        <a:sysClr val="window" lastClr="FFFFFF"/>
      </a:lt1>
      <a:dk2>
        <a:srgbClr val="4BACC6"/>
      </a:dk2>
      <a:lt2>
        <a:srgbClr val="EEECE1"/>
      </a:lt2>
      <a:accent1>
        <a:srgbClr val="31859B"/>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3573</TotalTime>
  <Words>3490</Words>
  <Application>Microsoft Office PowerPoint</Application>
  <PresentationFormat>Presentación en pantalla (4:3)</PresentationFormat>
  <Paragraphs>195</Paragraphs>
  <Slides>31</Slides>
  <Notes>2</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31</vt:i4>
      </vt:variant>
    </vt:vector>
  </HeadingPairs>
  <TitlesOfParts>
    <vt:vector size="40" baseType="lpstr">
      <vt:lpstr>Arial</vt:lpstr>
      <vt:lpstr>Arial Black</vt:lpstr>
      <vt:lpstr>Arial Unicode MS</vt:lpstr>
      <vt:lpstr>Calibri</vt:lpstr>
      <vt:lpstr>Courier New</vt:lpstr>
      <vt:lpstr>Times New Roman</vt:lpstr>
      <vt:lpstr>Verdana</vt:lpstr>
      <vt:lpstr>Wingdings</vt:lpstr>
      <vt:lpstr>3_Diseño personalizado</vt:lpstr>
      <vt:lpstr> TRATAMIENTO DE LAS ANEMIAS POR DÉFICIT DE HIERRO Y DE VITAMINA B12   Vol. 26, Nº 4 2018 </vt:lpstr>
      <vt:lpstr>SUMARIO</vt:lpstr>
      <vt:lpstr>DÉFICIT DE HIERRO (I)</vt:lpstr>
      <vt:lpstr>DÉFICIT DE HIERRO (II)</vt:lpstr>
      <vt:lpstr>DÉFICIT DE HIERRO (III)</vt:lpstr>
      <vt:lpstr>SUPLEMENTOS ORALES DE HIERRO </vt:lpstr>
      <vt:lpstr>¿Existen diferencias entre las distintas sales de hierro? (I)</vt:lpstr>
      <vt:lpstr>¿Existen diferencias entre las distintas sales de hierro? (II)</vt:lpstr>
      <vt:lpstr>¿Cómo mejorar la tolerancia y la absorción de hierro oral? </vt:lpstr>
      <vt:lpstr>Presentación de PowerPoint</vt:lpstr>
      <vt:lpstr>¿Cuándo utilizar hierro por vía IV? (I)</vt:lpstr>
      <vt:lpstr>¿Cuándo utilizar hierro por vía IV? (II)</vt:lpstr>
      <vt:lpstr>Poblaciones especiales (I)</vt:lpstr>
      <vt:lpstr>Poblaciones especiales (II)</vt:lpstr>
      <vt:lpstr>DÉFICIT DE VITAMINA B12</vt:lpstr>
      <vt:lpstr>¿Cuándo se debe determinar la vitamina B12?</vt:lpstr>
      <vt:lpstr>¿Cuándo se debe determinar la vitamina B12? (II)</vt:lpstr>
      <vt:lpstr>Tratamiento del déficit de vitamina B12: ¿oral o intramuscular (IM)?</vt:lpstr>
      <vt:lpstr>Tratamiento del déficit de vitamina B12: ¿oral o intramuscular (IM)? (II)</vt:lpstr>
      <vt:lpstr>Tratamiento del déficit de vitamina B12: ¿oral o intramuscular (IM)? (III)</vt:lpstr>
      <vt:lpstr>1Tratamiento del déficit de vitamina B12: ¿oral o intramuscular (IM)? (IV)</vt:lpstr>
      <vt:lpstr>¿Qué medicamentos afectan a la absorción de la vitamina B12?</vt:lpstr>
      <vt:lpstr>¿Qué medicamentos afectan a la absorción de la vitamina B12? (II)</vt:lpstr>
      <vt:lpstr>¿Qué medicamentos afectan a la absorción de la vitamina B12? (III)</vt:lpstr>
      <vt:lpstr>Poblaciones especiales</vt:lpstr>
      <vt:lpstr>Poblaciones especiales (II)</vt:lpstr>
      <vt:lpstr>IDEAS CLAVE</vt:lpstr>
      <vt:lpstr>IDEAS CLAVE</vt:lpstr>
      <vt:lpstr>IDEAS CLAVE</vt:lpstr>
      <vt:lpstr>IDEAS CLAVE</vt:lpstr>
      <vt:lpstr>Para más información y bibliografía…</vt:lpstr>
    </vt:vector>
  </TitlesOfParts>
  <Company>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INFAC Información Farmacoterapéutica</dc:title>
  <dc:creator>COMITE REDACCION INFAC</dc:creator>
  <cp:lastModifiedBy>López Varona, Mª José</cp:lastModifiedBy>
  <cp:revision>398</cp:revision>
  <cp:lastPrinted>2017-11-29T13:42:47Z</cp:lastPrinted>
  <dcterms:created xsi:type="dcterms:W3CDTF">2007-11-13T08:52:06Z</dcterms:created>
  <dcterms:modified xsi:type="dcterms:W3CDTF">2020-04-30T07:36:45Z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Google.Documents.DocumentId">
    <vt:lpwstr>160ivq7-8rTnREubEONBuH9j9k92nA21cNajGSl9HSP4</vt:lpwstr>
  </property>
  <property fmtid="{D5CDD505-2E9C-101B-9397-08002B2CF9AE}" pid="3" name="Google.Documents.RevisionId">
    <vt:lpwstr>12863737458791287082</vt:lpwstr>
  </property>
  <property fmtid="{D5CDD505-2E9C-101B-9397-08002B2CF9AE}" pid="4" name="Google.Documents.PreviousRevisionId">
    <vt:lpwstr>12445244904266056390</vt:lpwstr>
  </property>
  <property fmtid="{D5CDD505-2E9C-101B-9397-08002B2CF9AE}" pid="5" name="Google.Documents.PluginVersion">
    <vt:lpwstr>2.0.2026.3768</vt:lpwstr>
  </property>
  <property fmtid="{D5CDD505-2E9C-101B-9397-08002B2CF9AE}" pid="6" name="Google.Documents.MergeIncapabilityFlags">
    <vt:i4>0</vt:i4>
  </property>
  <property fmtid="{D5CDD505-2E9C-101B-9397-08002B2CF9AE}" pid="7" name="Google.Documents.Tracking">
    <vt:lpwstr>true</vt:lpwstr>
  </property>
</Properties>
</file>