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2"/>
  </p:notesMasterIdLst>
  <p:sldIdLst>
    <p:sldId id="256" r:id="rId2"/>
    <p:sldId id="284" r:id="rId3"/>
    <p:sldId id="296" r:id="rId4"/>
    <p:sldId id="298" r:id="rId5"/>
    <p:sldId id="300" r:id="rId6"/>
    <p:sldId id="346" r:id="rId7"/>
    <p:sldId id="347" r:id="rId8"/>
    <p:sldId id="348" r:id="rId9"/>
    <p:sldId id="388" r:id="rId10"/>
    <p:sldId id="349" r:id="rId11"/>
    <p:sldId id="350" r:id="rId12"/>
    <p:sldId id="351" r:id="rId13"/>
    <p:sldId id="352" r:id="rId14"/>
    <p:sldId id="353" r:id="rId15"/>
    <p:sldId id="354" r:id="rId16"/>
    <p:sldId id="355" r:id="rId17"/>
    <p:sldId id="359" r:id="rId18"/>
    <p:sldId id="360" r:id="rId19"/>
    <p:sldId id="362" r:id="rId20"/>
    <p:sldId id="363" r:id="rId21"/>
    <p:sldId id="365" r:id="rId22"/>
    <p:sldId id="367" r:id="rId23"/>
    <p:sldId id="369" r:id="rId24"/>
    <p:sldId id="370" r:id="rId25"/>
    <p:sldId id="372"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41" r:id="rId39"/>
    <p:sldId id="387" r:id="rId40"/>
    <p:sldId id="292" r:id="rId41"/>
  </p:sldIdLst>
  <p:sldSz cx="9144000" cy="6858000" type="screen4x3"/>
  <p:notesSz cx="6735763" cy="9869488"/>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RITXU ETXEBERRIA AGIRRE" initials="AE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990000"/>
    <a:srgbClr val="CC0000"/>
    <a:srgbClr val="CC6600"/>
    <a:srgbClr val="996600"/>
    <a:srgbClr val="FFECAF"/>
    <a:srgbClr val="518BE1"/>
    <a:srgbClr val="B5CCF9"/>
    <a:srgbClr val="3D92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2" autoAdjust="0"/>
    <p:restoredTop sz="92553" autoAdjust="0"/>
  </p:normalViewPr>
  <p:slideViewPr>
    <p:cSldViewPr>
      <p:cViewPr>
        <p:scale>
          <a:sx n="75" d="100"/>
          <a:sy n="75" d="100"/>
        </p:scale>
        <p:origin x="-1140" y="-834"/>
      </p:cViewPr>
      <p:guideLst>
        <p:guide orient="horz" pos="2160"/>
        <p:guide pos="2880"/>
      </p:guideLst>
    </p:cSldViewPr>
  </p:slideViewPr>
  <p:outlineViewPr>
    <p:cViewPr>
      <p:scale>
        <a:sx n="33" d="100"/>
        <a:sy n="33" d="100"/>
      </p:scale>
      <p:origin x="0" y="6723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1770" y="-96"/>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atin typeface="Times New Roman" charset="0"/>
              </a:defRPr>
            </a:lvl1pPr>
          </a:lstStyle>
          <a:p>
            <a:pPr>
              <a:defRPr/>
            </a:pPr>
            <a:endParaRPr lang="es-ES"/>
          </a:p>
        </p:txBody>
      </p:sp>
      <p:sp>
        <p:nvSpPr>
          <p:cNvPr id="3" name="2 Marcador de fecha"/>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atin typeface="Times New Roman" charset="0"/>
              </a:defRPr>
            </a:lvl1pPr>
          </a:lstStyle>
          <a:p>
            <a:pPr>
              <a:defRPr/>
            </a:pPr>
            <a:fld id="{3F26F19B-19DA-43CC-9B30-3634E0340C04}" type="datetimeFigureOut">
              <a:rPr lang="es-ES"/>
              <a:pPr>
                <a:defRPr/>
              </a:pPr>
              <a:t>02/07/2018</a:t>
            </a:fld>
            <a:endParaRPr lang="es-ES"/>
          </a:p>
        </p:txBody>
      </p:sp>
      <p:sp>
        <p:nvSpPr>
          <p:cNvPr id="4" name="3 Marcador de imagen de diapositiva"/>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73577" y="4688007"/>
            <a:ext cx="5388610" cy="4441270"/>
          </a:xfrm>
          <a:prstGeom prst="rect">
            <a:avLst/>
          </a:prstGeom>
        </p:spPr>
        <p:txBody>
          <a:bodyPr vert="horz" wrap="square" lIns="91440" tIns="45720" rIns="91440" bIns="45720" numCol="1" anchor="t" anchorCtr="0" compatLnSpc="1">
            <a:prstTxWarp prst="textNoShape">
              <a:avLst/>
            </a:prstTxWarp>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atin typeface="Times New Roman" charset="0"/>
              </a:defRPr>
            </a:lvl1pPr>
          </a:lstStyle>
          <a:p>
            <a:pPr>
              <a:defRPr/>
            </a:pPr>
            <a:endParaRPr lang="es-ES"/>
          </a:p>
        </p:txBody>
      </p:sp>
      <p:sp>
        <p:nvSpPr>
          <p:cNvPr id="7" name="6 Marcador de número de diapositiva"/>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atin typeface="Times New Roman" charset="0"/>
              </a:defRPr>
            </a:lvl1pPr>
          </a:lstStyle>
          <a:p>
            <a:pPr>
              <a:defRPr/>
            </a:pPr>
            <a:fld id="{0FF8673E-DEAB-49A5-A971-2289EF22CECD}" type="slidenum">
              <a:rPr lang="es-ES"/>
              <a:pPr>
                <a:defRPr/>
              </a:pPr>
              <a:t>‹Nº›</a:t>
            </a:fld>
            <a:endParaRPr lang="es-ES"/>
          </a:p>
        </p:txBody>
      </p:sp>
    </p:spTree>
    <p:extLst>
      <p:ext uri="{BB962C8B-B14F-4D97-AF65-F5344CB8AC3E}">
        <p14:creationId xmlns:p14="http://schemas.microsoft.com/office/powerpoint/2010/main" val="4116957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mtClean="0"/>
          </a:p>
        </p:txBody>
      </p:sp>
      <p:sp>
        <p:nvSpPr>
          <p:cNvPr id="2458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96D6A83-BE5E-43C6-B684-6DA820C51AED}" type="slidenum">
              <a:rPr lang="es-ES" sz="1200" smtClean="0"/>
              <a:pPr eaLnBrk="1" hangingPunct="1"/>
              <a:t>1</a:t>
            </a:fld>
            <a:endParaRPr lang="es-E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1412776"/>
            <a:ext cx="7772400" cy="2187675"/>
          </a:xfrm>
        </p:spPr>
        <p:txBody>
          <a:bodyPr/>
          <a:lstStyle>
            <a:lvl1pPr>
              <a:defRPr lang="es-ES" sz="44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375569" y="3789040"/>
            <a:ext cx="6400800" cy="1296144"/>
          </a:xfrm>
          <a:prstGeom prst="rect">
            <a:avLst/>
          </a:prstGeom>
        </p:spPr>
        <p:txBody>
          <a:bodyPr/>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349400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2 Marcador de contenido"/>
          <p:cNvSpPr txBox="1">
            <a:spLocks/>
          </p:cNvSpPr>
          <p:nvPr userDrawn="1"/>
        </p:nvSpPr>
        <p:spPr bwMode="auto">
          <a:xfrm>
            <a:off x="536972" y="1484784"/>
            <a:ext cx="806747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tx2">
                  <a:lumMod val="50000"/>
                </a:schemeClr>
              </a:buClr>
              <a:buFontTx/>
              <a:buChar char="•"/>
              <a:defRPr/>
            </a:pPr>
            <a:r>
              <a:rPr lang="es-ES" sz="3200" dirty="0" smtClean="0">
                <a:solidFill>
                  <a:srgbClr val="000000"/>
                </a:solidFill>
                <a:latin typeface="Arial Unicode MS" pitchFamily="34" charset="-128"/>
              </a:rPr>
              <a:t>Haga clic para modificar el estilo de texto del patrón</a:t>
            </a:r>
          </a:p>
          <a:p>
            <a:pPr lvl="1">
              <a:spcBef>
                <a:spcPct val="20000"/>
              </a:spcBef>
              <a:buClr>
                <a:schemeClr val="tx2">
                  <a:lumMod val="75000"/>
                </a:schemeClr>
              </a:buClr>
              <a:buFontTx/>
              <a:buChar char="–"/>
              <a:defRPr/>
            </a:pPr>
            <a:r>
              <a:rPr lang="es-ES" sz="2800" dirty="0" smtClean="0">
                <a:solidFill>
                  <a:srgbClr val="000000"/>
                </a:solidFill>
                <a:latin typeface="Arial Unicode MS" pitchFamily="34" charset="-128"/>
              </a:rPr>
              <a:t>Segundo nivel</a:t>
            </a:r>
          </a:p>
          <a:p>
            <a:pPr lvl="2">
              <a:spcBef>
                <a:spcPct val="20000"/>
              </a:spcBef>
              <a:buClr>
                <a:schemeClr val="tx2">
                  <a:lumMod val="50000"/>
                </a:schemeClr>
              </a:buClr>
              <a:buFontTx/>
              <a:buChar char="•"/>
              <a:defRPr/>
            </a:pPr>
            <a:r>
              <a:rPr lang="es-ES" dirty="0" smtClean="0">
                <a:solidFill>
                  <a:srgbClr val="000000"/>
                </a:solidFill>
                <a:latin typeface="Arial Unicode MS" pitchFamily="34" charset="-128"/>
              </a:rPr>
              <a:t>Tercer nivel</a:t>
            </a:r>
          </a:p>
          <a:p>
            <a:pPr lvl="3">
              <a:spcBef>
                <a:spcPct val="20000"/>
              </a:spcBef>
              <a:buClr>
                <a:schemeClr val="tx2">
                  <a:lumMod val="75000"/>
                </a:schemeClr>
              </a:buClr>
              <a:buFontTx/>
              <a:buChar char="–"/>
              <a:defRPr/>
            </a:pPr>
            <a:r>
              <a:rPr lang="es-ES" sz="2000" dirty="0" smtClean="0">
                <a:solidFill>
                  <a:srgbClr val="000000"/>
                </a:solidFill>
                <a:latin typeface="Arial Unicode MS" pitchFamily="34" charset="-128"/>
              </a:rPr>
              <a:t>Cuarto nivel</a:t>
            </a:r>
          </a:p>
          <a:p>
            <a:pPr lvl="4">
              <a:spcBef>
                <a:spcPct val="20000"/>
              </a:spcBef>
              <a:buClr>
                <a:schemeClr val="tx2">
                  <a:lumMod val="75000"/>
                </a:schemeClr>
              </a:buClr>
              <a:buFontTx/>
              <a:buChar char="»"/>
              <a:defRPr/>
            </a:pPr>
            <a:r>
              <a:rPr lang="es-ES" sz="2000" dirty="0" smtClean="0">
                <a:solidFill>
                  <a:srgbClr val="000000"/>
                </a:solidFill>
                <a:latin typeface="Arial Unicode MS" pitchFamily="34" charset="-128"/>
              </a:rPr>
              <a:t>Quinto nivel</a:t>
            </a:r>
          </a:p>
        </p:txBody>
      </p:sp>
      <p:sp>
        <p:nvSpPr>
          <p:cNvPr id="3" name="1 Título"/>
          <p:cNvSpPr txBox="1">
            <a:spLocks/>
          </p:cNvSpPr>
          <p:nvPr userDrawn="1"/>
        </p:nvSpPr>
        <p:spPr bwMode="auto">
          <a:xfrm>
            <a:off x="684213" y="26064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s-ES" sz="4000" dirty="0" smtClean="0">
                <a:solidFill>
                  <a:schemeClr val="tx2"/>
                </a:solidFill>
                <a:latin typeface="Arial Black" pitchFamily="34" charset="0"/>
              </a:rPr>
              <a:t>Haga clic para modificar el estilo de título del patrón</a:t>
            </a:r>
          </a:p>
        </p:txBody>
      </p:sp>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237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1 Título"/>
          <p:cNvSpPr txBox="1">
            <a:spLocks/>
          </p:cNvSpPr>
          <p:nvPr userDrawn="1"/>
        </p:nvSpPr>
        <p:spPr bwMode="auto">
          <a:xfrm>
            <a:off x="1331913" y="333375"/>
            <a:ext cx="71294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s-ES" sz="4400" dirty="0" smtClean="0">
                <a:solidFill>
                  <a:schemeClr val="tx2"/>
                </a:solidFill>
                <a:latin typeface="Arial Black" pitchFamily="34" charset="0"/>
              </a:rPr>
              <a:t>Ideas clave</a:t>
            </a:r>
          </a:p>
        </p:txBody>
      </p:sp>
      <p:pic>
        <p:nvPicPr>
          <p:cNvPr id="4" name="3B33EDE9-9423-4829-8EB1-3CF2B89F22E2" descr="A0C906B2-1E21-4B76-9682-5B3575CFFF5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447" y="20638"/>
            <a:ext cx="1035050" cy="1455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2 Marcador de contenido"/>
          <p:cNvSpPr txBox="1">
            <a:spLocks/>
          </p:cNvSpPr>
          <p:nvPr userDrawn="1"/>
        </p:nvSpPr>
        <p:spPr bwMode="auto">
          <a:xfrm>
            <a:off x="536972" y="1484784"/>
            <a:ext cx="806747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457200" indent="-457200">
              <a:spcBef>
                <a:spcPct val="20000"/>
              </a:spcBef>
              <a:buClr>
                <a:schemeClr val="tx2">
                  <a:lumMod val="50000"/>
                </a:schemeClr>
              </a:buClr>
              <a:buFont typeface="Wingdings" pitchFamily="2" charset="2"/>
              <a:buChar char="ü"/>
              <a:defRPr/>
            </a:pPr>
            <a:r>
              <a:rPr lang="es-ES" sz="3200" dirty="0" smtClean="0">
                <a:solidFill>
                  <a:srgbClr val="000000"/>
                </a:solidFill>
                <a:latin typeface="Arial Unicode MS" pitchFamily="34" charset="-128"/>
              </a:rPr>
              <a:t>Idea clave</a:t>
            </a:r>
            <a:r>
              <a:rPr lang="es-ES" sz="3200" baseline="0" dirty="0" smtClean="0">
                <a:solidFill>
                  <a:srgbClr val="000000"/>
                </a:solidFill>
                <a:latin typeface="Arial Unicode MS" pitchFamily="34" charset="-128"/>
              </a:rPr>
              <a:t> 1</a:t>
            </a:r>
          </a:p>
          <a:p>
            <a:pPr marL="457200" indent="-457200">
              <a:spcBef>
                <a:spcPct val="20000"/>
              </a:spcBef>
              <a:buClr>
                <a:schemeClr val="tx2">
                  <a:lumMod val="50000"/>
                </a:schemeClr>
              </a:buClr>
              <a:buFont typeface="Wingdings" pitchFamily="2" charset="2"/>
              <a:buChar char="ü"/>
              <a:defRPr/>
            </a:pPr>
            <a:r>
              <a:rPr lang="es-ES" sz="3200" baseline="0" dirty="0" smtClean="0">
                <a:solidFill>
                  <a:srgbClr val="000000"/>
                </a:solidFill>
                <a:latin typeface="Arial Unicode MS" pitchFamily="34" charset="-128"/>
              </a:rPr>
              <a:t>Idea clave 2</a:t>
            </a:r>
          </a:p>
        </p:txBody>
      </p:sp>
    </p:spTree>
    <p:extLst>
      <p:ext uri="{BB962C8B-B14F-4D97-AF65-F5344CB8AC3E}">
        <p14:creationId xmlns:p14="http://schemas.microsoft.com/office/powerpoint/2010/main" val="397126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sz="4000"/>
            </a:lvl1pPr>
          </a:lstStyle>
          <a:p>
            <a:r>
              <a:rPr lang="es-ES" dirty="0" smtClean="0"/>
              <a:t>Haga clic para modificar el estilo de título del patrón</a:t>
            </a:r>
            <a:endParaRPr lang="es-ES" dirty="0"/>
          </a:p>
        </p:txBody>
      </p:sp>
      <p:sp>
        <p:nvSpPr>
          <p:cNvPr id="3"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25AC52FD-2590-418F-B853-56C0691D2CA8}" type="datetimeFigureOut">
              <a:rPr lang="es-ES"/>
              <a:pPr>
                <a:defRPr/>
              </a:pPr>
              <a:t>02/07/2018</a:t>
            </a:fld>
            <a:endParaRPr lang="es-ES"/>
          </a:p>
        </p:txBody>
      </p:sp>
      <p:sp>
        <p:nvSpPr>
          <p:cNvPr id="4"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78D1966-7F7B-4234-99CE-166EF6C5EC51}" type="slidenum">
              <a:rPr lang="es-ES"/>
              <a:pPr>
                <a:defRPr/>
              </a:pPr>
              <a:t>‹Nº›</a:t>
            </a:fld>
            <a:endParaRPr lang="es-ES"/>
          </a:p>
        </p:txBody>
      </p:sp>
    </p:spTree>
    <p:extLst>
      <p:ext uri="{BB962C8B-B14F-4D97-AF65-F5344CB8AC3E}">
        <p14:creationId xmlns:p14="http://schemas.microsoft.com/office/powerpoint/2010/main" val="86235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588B1711-CBEC-4B81-BBD0-B11A6F678385}" type="datetimeFigureOut">
              <a:rPr lang="es-ES"/>
              <a:pPr>
                <a:defRPr/>
              </a:pPr>
              <a:t>02/07/2018</a:t>
            </a:fld>
            <a:endParaRPr lang="es-ES"/>
          </a:p>
        </p:txBody>
      </p:sp>
      <p:sp>
        <p:nvSpPr>
          <p:cNvPr id="3"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EA0F827-DEC1-4D10-9BEA-49F4941E463C}" type="slidenum">
              <a:rPr lang="es-ES"/>
              <a:pPr>
                <a:defRPr/>
              </a:pPr>
              <a:t>‹Nº›</a:t>
            </a:fld>
            <a:endParaRPr lang="es-ES"/>
          </a:p>
        </p:txBody>
      </p:sp>
    </p:spTree>
    <p:extLst>
      <p:ext uri="{BB962C8B-B14F-4D97-AF65-F5344CB8AC3E}">
        <p14:creationId xmlns:p14="http://schemas.microsoft.com/office/powerpoint/2010/main" val="280143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5613" y="188640"/>
            <a:ext cx="8229600" cy="1143000"/>
          </a:xfrm>
        </p:spPr>
        <p:txBody>
          <a:bodyPr/>
          <a:lstStyle>
            <a:lvl1pPr>
              <a:defRPr lang="es-ES" sz="40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9" name="8 CuadroTexto"/>
          <p:cNvSpPr txBox="1"/>
          <p:nvPr userDrawn="1"/>
        </p:nvSpPr>
        <p:spPr>
          <a:xfrm>
            <a:off x="611560" y="1484784"/>
            <a:ext cx="7920880" cy="4031873"/>
          </a:xfrm>
          <a:prstGeom prst="rect">
            <a:avLst/>
          </a:prstGeom>
          <a:noFill/>
        </p:spPr>
        <p:txBody>
          <a:bodyPr wrap="square" rtlCol="0">
            <a:spAutoFit/>
          </a:bodyPr>
          <a:lstStyle/>
          <a:p>
            <a:pPr marL="457200" indent="-457200">
              <a:buClr>
                <a:schemeClr val="tx2">
                  <a:lumMod val="50000"/>
                </a:schemeClr>
              </a:buClr>
              <a:buFont typeface="Arial" pitchFamily="34" charset="0"/>
              <a:buChar char="•"/>
            </a:pPr>
            <a:r>
              <a:rPr lang="es-ES" sz="3200" kern="1200" baseline="0" dirty="0" smtClean="0">
                <a:solidFill>
                  <a:srgbClr val="000000"/>
                </a:solidFill>
                <a:latin typeface="Arial Unicode MS" pitchFamily="34" charset="-128"/>
                <a:ea typeface="+mn-ea"/>
                <a:cs typeface="+mn-cs"/>
              </a:rPr>
              <a:t>Viñeta 1</a:t>
            </a:r>
          </a:p>
          <a:p>
            <a:pPr marL="457200" indent="-457200">
              <a:buClr>
                <a:schemeClr val="tx2">
                  <a:lumMod val="50000"/>
                </a:schemeClr>
              </a:buClr>
              <a:buFont typeface="Arial" pitchFamily="34" charset="0"/>
              <a:buChar char="•"/>
            </a:pPr>
            <a:r>
              <a:rPr lang="es-ES" sz="3200" kern="1200" baseline="0" dirty="0" smtClean="0">
                <a:solidFill>
                  <a:srgbClr val="000000"/>
                </a:solidFill>
                <a:latin typeface="Arial Unicode MS" pitchFamily="34" charset="-128"/>
                <a:ea typeface="+mn-ea"/>
                <a:cs typeface="+mn-cs"/>
              </a:rPr>
              <a:t>Viñeta 2</a:t>
            </a: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smtClean="0">
              <a:solidFill>
                <a:srgbClr val="000000"/>
              </a:solidFill>
              <a:latin typeface="Arial Unicode MS" pitchFamily="34" charset="-128"/>
              <a:ea typeface="+mn-ea"/>
              <a:cs typeface="+mn-cs"/>
            </a:endParaRPr>
          </a:p>
          <a:p>
            <a:pPr marL="457200" indent="-457200">
              <a:buClr>
                <a:schemeClr val="tx2">
                  <a:lumMod val="50000"/>
                </a:schemeClr>
              </a:buClr>
              <a:buFont typeface="Arial" pitchFamily="34" charset="0"/>
              <a:buChar char="•"/>
            </a:pPr>
            <a:endParaRPr lang="es-ES" sz="3200" kern="1200" baseline="0" dirty="0">
              <a:solidFill>
                <a:srgbClr val="000000"/>
              </a:solidFill>
              <a:latin typeface="Arial Unicode MS" pitchFamily="34" charset="-128"/>
              <a:ea typeface="+mn-ea"/>
              <a:cs typeface="+mn-cs"/>
            </a:endParaRPr>
          </a:p>
        </p:txBody>
      </p:sp>
    </p:spTree>
    <p:extLst>
      <p:ext uri="{BB962C8B-B14F-4D97-AF65-F5344CB8AC3E}">
        <p14:creationId xmlns:p14="http://schemas.microsoft.com/office/powerpoint/2010/main" val="311476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8550" y="404664"/>
            <a:ext cx="8229600" cy="1143000"/>
          </a:xfrm>
        </p:spPr>
        <p:txBody>
          <a:bodyPr/>
          <a:lstStyle>
            <a:lvl1pPr>
              <a:defRPr lang="es-ES" sz="40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grpSp>
        <p:nvGrpSpPr>
          <p:cNvPr id="4" name="Group 7"/>
          <p:cNvGrpSpPr>
            <a:grpSpLocks/>
          </p:cNvGrpSpPr>
          <p:nvPr userDrawn="1"/>
        </p:nvGrpSpPr>
        <p:grpSpPr bwMode="auto">
          <a:xfrm>
            <a:off x="5611639" y="2251323"/>
            <a:ext cx="3168650" cy="3065463"/>
            <a:chOff x="3035" y="1570"/>
            <a:chExt cx="2204" cy="2158"/>
          </a:xfrm>
        </p:grpSpPr>
        <p:pic>
          <p:nvPicPr>
            <p:cNvPr id="5" name="Picture 8"/>
            <p:cNvPicPr>
              <a:picLocks noChangeAspect="1" noChangeArrowheads="1"/>
            </p:cNvPicPr>
            <p:nvPr>
              <p:custDataLst>
                <p:tags r:id="rId1"/>
              </p:custDataLst>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5010"/>
            <a:stretch>
              <a:fillRect/>
            </a:stretch>
          </p:blipFill>
          <p:spPr bwMode="auto">
            <a:xfrm>
              <a:off x="3035" y="1933"/>
              <a:ext cx="2126" cy="1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9"/>
            <p:cNvSpPr txBox="1">
              <a:spLocks noChangeArrowheads="1"/>
            </p:cNvSpPr>
            <p:nvPr/>
          </p:nvSpPr>
          <p:spPr bwMode="auto">
            <a:xfrm>
              <a:off x="3107" y="1570"/>
              <a:ext cx="2132" cy="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r>
                <a:rPr lang="es-ES" b="1" i="1" smtClean="0">
                  <a:latin typeface="Verdana" pitchFamily="34" charset="0"/>
                </a:rPr>
                <a:t>Eskerrik asko!!</a:t>
              </a:r>
            </a:p>
          </p:txBody>
        </p:sp>
      </p:grpSp>
    </p:spTree>
    <p:extLst>
      <p:ext uri="{BB962C8B-B14F-4D97-AF65-F5344CB8AC3E}">
        <p14:creationId xmlns:p14="http://schemas.microsoft.com/office/powerpoint/2010/main" val="40559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lang="es-ES" sz="3600" kern="1200" dirty="0">
                <a:solidFill>
                  <a:schemeClr val="tx2"/>
                </a:solidFill>
                <a:latin typeface="Arial Black" pitchFamily="34" charset="0"/>
                <a:ea typeface="+mn-ea"/>
                <a:cs typeface="+mn-cs"/>
              </a:defRPr>
            </a:lvl1pPr>
          </a:lstStyle>
          <a:p>
            <a:r>
              <a:rPr lang="es-ES" dirty="0" smtClean="0"/>
              <a:t>Haga clic para modificar el estilo de título del patrón</a:t>
            </a:r>
            <a:endParaRPr lang="es-ES" dirty="0"/>
          </a:p>
        </p:txBody>
      </p:sp>
      <p:sp>
        <p:nvSpPr>
          <p:cNvPr id="3" name="Rectangle 4"/>
          <p:cNvSpPr>
            <a:spLocks noGrp="1" noChangeArrowheads="1"/>
          </p:cNvSpPr>
          <p:nvPr>
            <p:ph type="dt" sz="half" idx="10"/>
            <p:custDataLst>
              <p:tags r:id="rId1"/>
            </p:custDataLst>
          </p:nvPr>
        </p:nvSpPr>
        <p:spPr>
          <a:xfrm>
            <a:off x="457200" y="6356350"/>
            <a:ext cx="2133600" cy="365125"/>
          </a:xfrm>
          <a:prstGeom prst="rect">
            <a:avLst/>
          </a:prstGeom>
        </p:spPr>
        <p:txBody>
          <a:bodyPr/>
          <a:lstStyle>
            <a:lvl1pPr>
              <a:defRPr/>
            </a:lvl1pPr>
          </a:lstStyle>
          <a:p>
            <a:pPr>
              <a:defRPr/>
            </a:pPr>
            <a:endParaRPr lang="es-ES"/>
          </a:p>
        </p:txBody>
      </p:sp>
      <p:sp>
        <p:nvSpPr>
          <p:cNvPr id="4" name="Rectangle 5"/>
          <p:cNvSpPr>
            <a:spLocks noGrp="1" noChangeArrowheads="1"/>
          </p:cNvSpPr>
          <p:nvPr>
            <p:ph type="ftr" sz="quarter" idx="11"/>
            <p:custDataLst>
              <p:tags r:id="rId2"/>
            </p:custDataLst>
          </p:nvPr>
        </p:nvSpPr>
        <p:spPr>
          <a:xfrm>
            <a:off x="3124200" y="6356350"/>
            <a:ext cx="2895600" cy="365125"/>
          </a:xfrm>
          <a:prstGeom prst="rect">
            <a:avLst/>
          </a:prstGeom>
        </p:spPr>
        <p:txBody>
          <a:bodyPr/>
          <a:lstStyle>
            <a:lvl1pPr>
              <a:defRPr/>
            </a:lvl1pPr>
          </a:lstStyle>
          <a:p>
            <a:pPr>
              <a:defRPr/>
            </a:pPr>
            <a:endParaRPr lang="es-ES"/>
          </a:p>
        </p:txBody>
      </p:sp>
      <p:sp>
        <p:nvSpPr>
          <p:cNvPr id="5" name="Rectangle 6"/>
          <p:cNvSpPr>
            <a:spLocks noGrp="1" noChangeArrowheads="1"/>
          </p:cNvSpPr>
          <p:nvPr>
            <p:ph type="sldNum" sz="quarter" idx="12"/>
            <p:custDataLst>
              <p:tags r:id="rId3"/>
            </p:custDataLst>
          </p:nvPr>
        </p:nvSpPr>
        <p:spPr>
          <a:xfrm>
            <a:off x="6553200" y="6356350"/>
            <a:ext cx="2133600" cy="365125"/>
          </a:xfrm>
          <a:prstGeom prst="rect">
            <a:avLst/>
          </a:prstGeom>
        </p:spPr>
        <p:txBody>
          <a:bodyPr/>
          <a:lstStyle>
            <a:lvl1pPr>
              <a:defRPr/>
            </a:lvl1pPr>
          </a:lstStyle>
          <a:p>
            <a:pPr>
              <a:defRPr/>
            </a:pPr>
            <a:fld id="{3AD5B54B-F40E-4440-9BFD-8345DD8E3759}" type="slidenum">
              <a:rPr lang="es-ES"/>
              <a:pPr>
                <a:defRPr/>
              </a:pPr>
              <a:t>‹Nº›</a:t>
            </a:fld>
            <a:endParaRPr lang="es-ES"/>
          </a:p>
        </p:txBody>
      </p:sp>
      <p:sp>
        <p:nvSpPr>
          <p:cNvPr id="6" name="Rectangle 3"/>
          <p:cNvSpPr>
            <a:spLocks noGrp="1" noChangeArrowheads="1"/>
          </p:cNvSpPr>
          <p:nvPr>
            <p:ph idx="4294967295"/>
          </p:nvPr>
        </p:nvSpPr>
        <p:spPr bwMode="auto">
          <a:xfrm>
            <a:off x="611560" y="1484784"/>
            <a:ext cx="7992888" cy="39604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Clr>
                <a:schemeClr val="tx2">
                  <a:lumMod val="50000"/>
                </a:schemeClr>
              </a:buClr>
            </a:pPr>
            <a:r>
              <a:rPr lang="es-ES" dirty="0">
                <a:latin typeface="Arial Unicode MS" pitchFamily="34" charset="-128"/>
              </a:rPr>
              <a:t>Viñeta 1</a:t>
            </a:r>
          </a:p>
          <a:p>
            <a:pPr>
              <a:buClr>
                <a:schemeClr val="tx2">
                  <a:lumMod val="50000"/>
                </a:schemeClr>
              </a:buClr>
            </a:pPr>
            <a:r>
              <a:rPr lang="es-ES" dirty="0">
                <a:latin typeface="Arial Unicode MS" pitchFamily="34" charset="-128"/>
              </a:rPr>
              <a:t>Viñeta 2</a:t>
            </a:r>
          </a:p>
          <a:p>
            <a:pPr>
              <a:buClr>
                <a:schemeClr val="tx2">
                  <a:lumMod val="50000"/>
                </a:schemeClr>
              </a:buClr>
            </a:pPr>
            <a:r>
              <a:rPr lang="es-ES" dirty="0">
                <a:latin typeface="Arial Unicode MS" pitchFamily="34" charset="-128"/>
              </a:rPr>
              <a:t>Viñeta </a:t>
            </a:r>
            <a:r>
              <a:rPr lang="es-ES" dirty="0" smtClean="0">
                <a:latin typeface="Arial Unicode MS" pitchFamily="34" charset="-128"/>
              </a:rPr>
              <a:t>3</a:t>
            </a:r>
            <a:endParaRPr lang="es-ES" dirty="0">
              <a:latin typeface="Arial Unicode MS" pitchFamily="34" charset="-128"/>
            </a:endParaRPr>
          </a:p>
          <a:p>
            <a:pPr>
              <a:buClr>
                <a:schemeClr val="tx2">
                  <a:lumMod val="50000"/>
                </a:schemeClr>
              </a:buClr>
            </a:pPr>
            <a:r>
              <a:rPr lang="es-ES" dirty="0">
                <a:latin typeface="Arial Unicode MS" pitchFamily="34" charset="-128"/>
              </a:rPr>
              <a:t>Viñeta 4</a:t>
            </a:r>
          </a:p>
          <a:p>
            <a:pPr>
              <a:buClr>
                <a:schemeClr val="tx2">
                  <a:lumMod val="50000"/>
                </a:schemeClr>
              </a:buClr>
            </a:pPr>
            <a:r>
              <a:rPr lang="es-ES" dirty="0">
                <a:latin typeface="Arial Unicode MS" pitchFamily="34" charset="-128"/>
              </a:rPr>
              <a:t>Viñeta 5</a:t>
            </a:r>
          </a:p>
          <a:p>
            <a:pPr>
              <a:buClr>
                <a:schemeClr val="tx2">
                  <a:lumMod val="50000"/>
                </a:schemeClr>
              </a:buClr>
            </a:pPr>
            <a:r>
              <a:rPr lang="es-ES" dirty="0">
                <a:latin typeface="Arial Unicode MS" pitchFamily="34" charset="-128"/>
              </a:rPr>
              <a:t>Viñeta 6</a:t>
            </a:r>
          </a:p>
          <a:p>
            <a:pPr>
              <a:buFontTx/>
              <a:buNone/>
            </a:pPr>
            <a:endParaRPr lang="es-ES" dirty="0" smtClean="0"/>
          </a:p>
          <a:p>
            <a:endParaRPr lang="es-ES" dirty="0" smtClean="0"/>
          </a:p>
        </p:txBody>
      </p:sp>
    </p:spTree>
    <p:extLst>
      <p:ext uri="{BB962C8B-B14F-4D97-AF65-F5344CB8AC3E}">
        <p14:creationId xmlns:p14="http://schemas.microsoft.com/office/powerpoint/2010/main" val="327511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dirty="0" smtClean="0"/>
              <a:t>Titulo de estilo de diapositiva</a:t>
            </a:r>
          </a:p>
        </p:txBody>
      </p:sp>
      <p:pic>
        <p:nvPicPr>
          <p:cNvPr id="1027" name="3B33EDE9-9423-4829-8EB1-3CF2B89F22E2" descr="A0C906B2-1E21-4B76-9682-5B3575CFFF5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38" y="5367338"/>
            <a:ext cx="9136062"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9" r:id="rId4"/>
    <p:sldLayoutId id="2147483880" r:id="rId5"/>
    <p:sldLayoutId id="2147483885" r:id="rId6"/>
    <p:sldLayoutId id="2147483887" r:id="rId7"/>
    <p:sldLayoutId id="2147483889" r:id="rId8"/>
  </p:sldLayoutIdLst>
  <p:txStyles>
    <p:titleStyle>
      <a:lvl1pPr algn="ctr" rtl="0" eaLnBrk="0" fontAlgn="base" hangingPunct="0">
        <a:spcBef>
          <a:spcPct val="0"/>
        </a:spcBef>
        <a:spcAft>
          <a:spcPct val="0"/>
        </a:spcAft>
        <a:defRPr lang="es-ES" sz="4400" kern="1200" dirty="0" smtClean="0">
          <a:solidFill>
            <a:schemeClr val="tx2"/>
          </a:solidFill>
          <a:latin typeface="Arial Black" pitchFamily="34" charset="0"/>
          <a:ea typeface="+mn-ea"/>
          <a:cs typeface="+mn-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es/url?sa=i&amp;rct=j&amp;q=&amp;esrc=s&amp;source=images&amp;cd=&amp;ved=0ahUKEwjd1cG0q-7ZAhXDVhQKHSlQDjoQjRwIBg&amp;url=https://fotky-foto.cz/fotobanka/kreslene-vektorove-zarovky(4-4588711)/&amp;psig=AOvVaw1L9-Sx_6krrWy4f62zYtM_&amp;ust=1521203656231665"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hyperlink" Target="http://www.osakidetza.euskadi.eus/contenidos/informacion/cevime_infac_2018/es_def/adjuntos/INFAC-Vol-26-2_Enfermedad-inflamatoria-intestinal.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2"/>
            </p:custDataLst>
          </p:nvPr>
        </p:nvSpPr>
        <p:spPr>
          <a:xfrm>
            <a:off x="0" y="1196752"/>
            <a:ext cx="9144000" cy="2664296"/>
          </a:xfrm>
        </p:spPr>
        <p:txBody>
          <a:bodyPr/>
          <a:lstStyle/>
          <a:p>
            <a:r>
              <a:rPr lang="es-ES_tradnl" dirty="0" smtClean="0"/>
              <a:t/>
            </a:r>
            <a:br>
              <a:rPr lang="es-ES_tradnl" dirty="0" smtClean="0"/>
            </a:br>
            <a:r>
              <a:rPr lang="es-ES_tradnl" dirty="0"/>
              <a:t>ENFERMEDAD INFLAMATORIA INTESTINAL</a:t>
            </a:r>
            <a:r>
              <a:rPr lang="es-ES" b="1" dirty="0" smtClean="0"/>
              <a:t/>
            </a:r>
            <a:br>
              <a:rPr lang="es-ES" b="1" dirty="0" smtClean="0"/>
            </a:br>
            <a:r>
              <a:rPr lang="es-ES_tradnl" sz="1100" dirty="0" smtClean="0">
                <a:solidFill>
                  <a:schemeClr val="tx2"/>
                </a:solidFill>
                <a:latin typeface="Arial Black" pitchFamily="34" charset="0"/>
              </a:rPr>
              <a:t/>
            </a:r>
            <a:br>
              <a:rPr lang="es-ES_tradnl" sz="1100" dirty="0" smtClean="0">
                <a:solidFill>
                  <a:schemeClr val="tx2"/>
                </a:solidFill>
                <a:latin typeface="Arial Black" pitchFamily="34" charset="0"/>
              </a:rPr>
            </a:br>
            <a:r>
              <a:rPr lang="es-ES_tradnl" dirty="0" smtClean="0">
                <a:solidFill>
                  <a:schemeClr val="tx2"/>
                </a:solidFill>
                <a:latin typeface="Arial Black" pitchFamily="34" charset="0"/>
              </a:rPr>
              <a:t/>
            </a:r>
            <a:br>
              <a:rPr lang="es-ES_tradnl" dirty="0" smtClean="0">
                <a:solidFill>
                  <a:schemeClr val="tx2"/>
                </a:solidFill>
                <a:latin typeface="Arial Black" pitchFamily="34" charset="0"/>
              </a:rPr>
            </a:br>
            <a:r>
              <a:rPr lang="es-ES" b="1" dirty="0" smtClean="0"/>
              <a:t>Vol. 26, </a:t>
            </a:r>
            <a:r>
              <a:rPr lang="es-ES" b="1" dirty="0"/>
              <a:t>Nº </a:t>
            </a:r>
            <a:r>
              <a:rPr lang="es-ES" b="1" dirty="0" smtClean="0"/>
              <a:t>2, 2018</a:t>
            </a:r>
            <a:br>
              <a:rPr lang="es-ES" b="1" dirty="0" smtClean="0"/>
            </a:br>
            <a:endParaRPr lang="es-ES" dirty="0" smtClean="0">
              <a:solidFill>
                <a:schemeClr val="tx2"/>
              </a:solidFill>
              <a:latin typeface="Arial Black"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(I)</a:t>
            </a:r>
          </a:p>
        </p:txBody>
      </p:sp>
      <p:sp>
        <p:nvSpPr>
          <p:cNvPr id="19459" name="Rectangle 3"/>
          <p:cNvSpPr>
            <a:spLocks noGrp="1" noChangeArrowheads="1"/>
          </p:cNvSpPr>
          <p:nvPr>
            <p:ph idx="4294967295"/>
          </p:nvPr>
        </p:nvSpPr>
        <p:spPr bwMode="auto">
          <a:xfrm>
            <a:off x="323528" y="1700808"/>
            <a:ext cx="8568952" cy="30963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700"/>
              </a:spcAft>
            </a:pPr>
            <a:r>
              <a:rPr lang="es-ES" sz="2000" dirty="0" smtClean="0">
                <a:latin typeface="Arial Unicode MS" pitchFamily="34" charset="-128"/>
              </a:rPr>
              <a:t>Principales </a:t>
            </a:r>
            <a:r>
              <a:rPr lang="es-ES" sz="2000" dirty="0">
                <a:latin typeface="Arial Unicode MS" pitchFamily="34" charset="-128"/>
              </a:rPr>
              <a:t>fármacos en el tratamiento de los pacientes con CU, tanto para la inducción de la remisión como para el </a:t>
            </a:r>
            <a:r>
              <a:rPr lang="es-ES" sz="2000" dirty="0" smtClean="0">
                <a:latin typeface="Arial Unicode MS" pitchFamily="34" charset="-128"/>
              </a:rPr>
              <a:t>mantenimiento. </a:t>
            </a:r>
            <a:endParaRPr lang="es-ES" sz="2000" dirty="0">
              <a:latin typeface="Arial Unicode MS" pitchFamily="34" charset="-128"/>
            </a:endParaRPr>
          </a:p>
          <a:p>
            <a:pPr>
              <a:spcAft>
                <a:spcPts val="1700"/>
              </a:spcAft>
            </a:pPr>
            <a:r>
              <a:rPr lang="es-ES" sz="2000" dirty="0" smtClean="0">
                <a:latin typeface="Arial Unicode MS" pitchFamily="34" charset="-128"/>
              </a:rPr>
              <a:t>También son eficaces </a:t>
            </a:r>
            <a:r>
              <a:rPr lang="es-ES" sz="2000" dirty="0">
                <a:latin typeface="Arial Unicode MS" pitchFamily="34" charset="-128"/>
              </a:rPr>
              <a:t>en la profilaxis del desarrollo de carcinoma </a:t>
            </a:r>
            <a:r>
              <a:rPr lang="es-ES" sz="2000" dirty="0" err="1">
                <a:latin typeface="Arial Unicode MS" pitchFamily="34" charset="-128"/>
              </a:rPr>
              <a:t>colorrectal</a:t>
            </a:r>
            <a:r>
              <a:rPr lang="es-ES" sz="2000" dirty="0">
                <a:latin typeface="Arial Unicode MS" pitchFamily="34" charset="-128"/>
              </a:rPr>
              <a:t> en los pacientes con EII y afectación </a:t>
            </a:r>
            <a:r>
              <a:rPr lang="es-ES" sz="2000" dirty="0" err="1" smtClean="0">
                <a:latin typeface="Arial Unicode MS" pitchFamily="34" charset="-128"/>
              </a:rPr>
              <a:t>colónica</a:t>
            </a:r>
            <a:r>
              <a:rPr lang="es-ES" sz="2000" dirty="0" smtClean="0">
                <a:latin typeface="Arial Unicode MS" pitchFamily="34" charset="-128"/>
              </a:rPr>
              <a:t>.</a:t>
            </a:r>
            <a:endParaRPr lang="es-ES" sz="2000" dirty="0">
              <a:latin typeface="Arial Unicode MS" pitchFamily="34" charset="-128"/>
            </a:endParaRPr>
          </a:p>
          <a:p>
            <a:pPr>
              <a:spcAft>
                <a:spcPts val="1700"/>
              </a:spcAft>
            </a:pPr>
            <a:r>
              <a:rPr lang="es-ES" sz="2000" dirty="0">
                <a:latin typeface="Arial Unicode MS" pitchFamily="34" charset="-128"/>
              </a:rPr>
              <a:t>No existe evidencia sólida </a:t>
            </a:r>
            <a:r>
              <a:rPr lang="es-ES" sz="2000" dirty="0" smtClean="0">
                <a:latin typeface="Arial Unicode MS" pitchFamily="34" charset="-128"/>
              </a:rPr>
              <a:t>en el </a:t>
            </a:r>
            <a:r>
              <a:rPr lang="es-ES" sz="2000" dirty="0">
                <a:latin typeface="Arial Unicode MS" pitchFamily="34" charset="-128"/>
              </a:rPr>
              <a:t>empleo de 5-ASA en pacientes con EC, pero dada su relativa seguridad, algunas guías lo recomiendan en pacientes con EC leve con afectación </a:t>
            </a:r>
            <a:r>
              <a:rPr lang="es-ES" sz="2000" dirty="0" err="1">
                <a:latin typeface="Arial Unicode MS" pitchFamily="34" charset="-128"/>
              </a:rPr>
              <a:t>ileocolónica</a:t>
            </a:r>
            <a:r>
              <a:rPr lang="es-ES" sz="2000" dirty="0">
                <a:latin typeface="Arial Unicode MS" pitchFamily="34" charset="-128"/>
              </a:rPr>
              <a:t> limitada</a:t>
            </a:r>
            <a:r>
              <a:rPr lang="es-ES" sz="2000" dirty="0" smtClean="0">
                <a:latin typeface="Arial Unicode MS" pitchFamily="34" charset="-128"/>
              </a:rPr>
              <a:t>.</a:t>
            </a:r>
          </a:p>
        </p:txBody>
      </p:sp>
    </p:spTree>
    <p:extLst>
      <p:ext uri="{BB962C8B-B14F-4D97-AF65-F5344CB8AC3E}">
        <p14:creationId xmlns:p14="http://schemas.microsoft.com/office/powerpoint/2010/main" val="2949723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628800"/>
            <a:ext cx="8496944" cy="4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pPr>
            <a:r>
              <a:rPr lang="es-ES" sz="2000" b="1" u="sng" dirty="0" smtClean="0">
                <a:solidFill>
                  <a:srgbClr val="4BACC6"/>
                </a:solidFill>
                <a:latin typeface="Arial Black" pitchFamily="34" charset="0"/>
              </a:rPr>
              <a:t>Dosis</a:t>
            </a:r>
            <a:r>
              <a:rPr lang="es-ES" sz="2000" b="1" dirty="0">
                <a:solidFill>
                  <a:srgbClr val="4BACC6"/>
                </a:solidFill>
                <a:latin typeface="Arial Black" pitchFamily="34" charset="0"/>
              </a:rPr>
              <a:t>:</a:t>
            </a:r>
          </a:p>
          <a:p>
            <a:pPr>
              <a:spcAft>
                <a:spcPts val="1200"/>
              </a:spcAft>
            </a:pPr>
            <a:r>
              <a:rPr lang="es-ES" sz="2000" b="1" dirty="0">
                <a:latin typeface="Arial Unicode MS" pitchFamily="34" charset="-128"/>
              </a:rPr>
              <a:t>Vía oral</a:t>
            </a:r>
            <a:r>
              <a:rPr lang="es-ES" sz="2000" dirty="0">
                <a:latin typeface="Arial Unicode MS" pitchFamily="34" charset="-128"/>
              </a:rPr>
              <a:t>: </a:t>
            </a:r>
            <a:r>
              <a:rPr lang="es-ES" sz="2000" dirty="0" smtClean="0">
                <a:latin typeface="Arial Unicode MS" pitchFamily="34" charset="-128"/>
              </a:rPr>
              <a:t>preferible en </a:t>
            </a:r>
            <a:r>
              <a:rPr lang="es-ES" sz="2000" dirty="0">
                <a:latin typeface="Arial Unicode MS" pitchFamily="34" charset="-128"/>
              </a:rPr>
              <a:t>dosis única diaria para favorecer el cumplimiento terapéutico, aunque puede ser mal tolerada.</a:t>
            </a:r>
          </a:p>
          <a:p>
            <a:pPr lvl="1">
              <a:spcAft>
                <a:spcPts val="600"/>
              </a:spcAft>
            </a:pPr>
            <a:r>
              <a:rPr lang="es-ES" sz="2000" dirty="0" err="1">
                <a:latin typeface="Arial Unicode MS" pitchFamily="34" charset="-128"/>
              </a:rPr>
              <a:t>Sulfasalazina</a:t>
            </a:r>
            <a:r>
              <a:rPr lang="es-ES" sz="2000" dirty="0">
                <a:latin typeface="Arial Unicode MS" pitchFamily="34" charset="-128"/>
              </a:rPr>
              <a:t>: 4 g/día para inducir la remisión y 2 g/día para mantenimiento.</a:t>
            </a:r>
          </a:p>
          <a:p>
            <a:pPr lvl="1">
              <a:spcAft>
                <a:spcPts val="0"/>
              </a:spcAft>
            </a:pPr>
            <a:r>
              <a:rPr lang="es-ES" sz="2000" dirty="0" err="1">
                <a:latin typeface="Arial Unicode MS" pitchFamily="34" charset="-128"/>
              </a:rPr>
              <a:t>Mesalazina</a:t>
            </a:r>
            <a:r>
              <a:rPr lang="es-ES" sz="2000" dirty="0">
                <a:latin typeface="Arial Unicode MS" pitchFamily="34" charset="-128"/>
              </a:rPr>
              <a:t>: dosis mínima de 2,4 g/día </a:t>
            </a:r>
            <a:r>
              <a:rPr lang="es-ES" sz="2000" dirty="0" smtClean="0">
                <a:latin typeface="Arial Unicode MS" pitchFamily="34" charset="-128"/>
              </a:rPr>
              <a:t>(mejor </a:t>
            </a:r>
            <a:r>
              <a:rPr lang="es-ES" sz="2000" dirty="0">
                <a:latin typeface="Arial Unicode MS" pitchFamily="34" charset="-128"/>
              </a:rPr>
              <a:t>≥ 3 g/día) para inducción de remisión, y dosis mínima de 1,5 g/día para mantenimiento. </a:t>
            </a:r>
          </a:p>
        </p:txBody>
      </p:sp>
      <p:sp>
        <p:nvSpPr>
          <p:cNvPr id="5"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a:t>
            </a:r>
            <a:r>
              <a:rPr lang="es-ES" sz="3200" dirty="0" smtClean="0"/>
              <a:t>II)</a:t>
            </a:r>
            <a:endParaRPr lang="es-ES" sz="3200" dirty="0"/>
          </a:p>
        </p:txBody>
      </p:sp>
    </p:spTree>
    <p:extLst>
      <p:ext uri="{BB962C8B-B14F-4D97-AF65-F5344CB8AC3E}">
        <p14:creationId xmlns:p14="http://schemas.microsoft.com/office/powerpoint/2010/main" val="167780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700808"/>
            <a:ext cx="8568952" cy="41764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b="1" dirty="0" smtClean="0">
                <a:latin typeface="Arial Unicode MS" pitchFamily="34" charset="-128"/>
              </a:rPr>
              <a:t>Vía </a:t>
            </a:r>
            <a:r>
              <a:rPr lang="es-ES" sz="2000" b="1" dirty="0">
                <a:latin typeface="Arial Unicode MS" pitchFamily="34" charset="-128"/>
              </a:rPr>
              <a:t>rectal</a:t>
            </a:r>
            <a:r>
              <a:rPr lang="es-ES" sz="2000" dirty="0" smtClean="0">
                <a:latin typeface="Arial Unicode MS" pitchFamily="34" charset="-128"/>
              </a:rPr>
              <a:t>: </a:t>
            </a:r>
          </a:p>
          <a:p>
            <a:pPr lvl="1">
              <a:spcAft>
                <a:spcPts val="1200"/>
              </a:spcAft>
            </a:pPr>
            <a:r>
              <a:rPr lang="es-ES" sz="2000" dirty="0">
                <a:latin typeface="Arial Unicode MS" pitchFamily="34" charset="-128"/>
              </a:rPr>
              <a:t>Enemas: alcanzan el colon </a:t>
            </a:r>
            <a:r>
              <a:rPr lang="es-ES" sz="2000" dirty="0" err="1">
                <a:latin typeface="Arial Unicode MS" pitchFamily="34" charset="-128"/>
              </a:rPr>
              <a:t>sigmoide</a:t>
            </a:r>
            <a:r>
              <a:rPr lang="es-ES" sz="2000" dirty="0">
                <a:latin typeface="Arial Unicode MS" pitchFamily="34" charset="-128"/>
              </a:rPr>
              <a:t> proximal y la flexura esplénica en prácticamente todos los pacientes que pueden retenerlos. </a:t>
            </a:r>
          </a:p>
          <a:p>
            <a:pPr lvl="1">
              <a:spcAft>
                <a:spcPts val="1200"/>
              </a:spcAft>
            </a:pPr>
            <a:r>
              <a:rPr lang="es-ES" sz="2000" dirty="0">
                <a:latin typeface="Arial Unicode MS" pitchFamily="34" charset="-128"/>
              </a:rPr>
              <a:t>Preparaciones de </a:t>
            </a:r>
            <a:r>
              <a:rPr lang="es-ES" sz="2000" dirty="0" smtClean="0">
                <a:latin typeface="Arial Unicode MS" pitchFamily="34" charset="-128"/>
              </a:rPr>
              <a:t>espuma: alcanzan </a:t>
            </a:r>
            <a:r>
              <a:rPr lang="es-ES" sz="2000" dirty="0">
                <a:latin typeface="Arial Unicode MS" pitchFamily="34" charset="-128"/>
              </a:rPr>
              <a:t>solo el colon </a:t>
            </a:r>
            <a:r>
              <a:rPr lang="es-ES" sz="2000" dirty="0" err="1">
                <a:latin typeface="Arial Unicode MS" pitchFamily="34" charset="-128"/>
              </a:rPr>
              <a:t>sigmoide</a:t>
            </a:r>
            <a:r>
              <a:rPr lang="es-ES" sz="2000" dirty="0">
                <a:latin typeface="Arial Unicode MS" pitchFamily="34" charset="-128"/>
              </a:rPr>
              <a:t> </a:t>
            </a:r>
            <a:r>
              <a:rPr lang="es-ES" sz="2000" dirty="0" smtClean="0">
                <a:latin typeface="Arial Unicode MS" pitchFamily="34" charset="-128"/>
              </a:rPr>
              <a:t>medio.</a:t>
            </a:r>
          </a:p>
          <a:p>
            <a:pPr lvl="1">
              <a:spcAft>
                <a:spcPts val="1700"/>
              </a:spcAft>
            </a:pPr>
            <a:r>
              <a:rPr lang="es-ES" sz="2000" dirty="0" smtClean="0">
                <a:latin typeface="Arial Unicode MS" pitchFamily="34" charset="-128"/>
              </a:rPr>
              <a:t>Supositorios: </a:t>
            </a:r>
            <a:r>
              <a:rPr lang="es-ES" sz="2000" dirty="0">
                <a:latin typeface="Arial Unicode MS" pitchFamily="34" charset="-128"/>
              </a:rPr>
              <a:t>son efectivos solo en los 5 a 8 cm distales del recto.</a:t>
            </a:r>
          </a:p>
          <a:p>
            <a:pPr marL="0" indent="0">
              <a:spcAft>
                <a:spcPts val="1200"/>
              </a:spcAft>
              <a:buNone/>
            </a:pPr>
            <a:endParaRPr lang="es-ES" sz="2000" dirty="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a:t>
            </a:r>
            <a:r>
              <a:rPr lang="es-ES" sz="3200" dirty="0" smtClean="0"/>
              <a:t>III)</a:t>
            </a:r>
            <a:endParaRPr lang="es-ES" sz="3200" dirty="0"/>
          </a:p>
        </p:txBody>
      </p:sp>
    </p:spTree>
    <p:extLst>
      <p:ext uri="{BB962C8B-B14F-4D97-AF65-F5344CB8AC3E}">
        <p14:creationId xmlns:p14="http://schemas.microsoft.com/office/powerpoint/2010/main" val="1453580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467544" y="1844824"/>
            <a:ext cx="8136904" cy="41764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b="1" dirty="0" smtClean="0">
                <a:latin typeface="Arial Unicode MS" pitchFamily="34" charset="-128"/>
              </a:rPr>
              <a:t>Combinación </a:t>
            </a:r>
            <a:r>
              <a:rPr lang="es-ES" sz="2000" b="1" dirty="0">
                <a:latin typeface="Arial Unicode MS" pitchFamily="34" charset="-128"/>
              </a:rPr>
              <a:t>de la vía oral y la rectal </a:t>
            </a:r>
            <a:r>
              <a:rPr lang="es-ES" sz="2000" dirty="0">
                <a:latin typeface="Arial Unicode MS" pitchFamily="34" charset="-128"/>
              </a:rPr>
              <a:t> </a:t>
            </a:r>
            <a:r>
              <a:rPr lang="es-ES" sz="2000" dirty="0" smtClean="0">
                <a:latin typeface="Arial Unicode MS" pitchFamily="34" charset="-128"/>
              </a:rPr>
              <a:t>es más </a:t>
            </a:r>
            <a:r>
              <a:rPr lang="es-ES" sz="2000" dirty="0">
                <a:latin typeface="Arial Unicode MS" pitchFamily="34" charset="-128"/>
              </a:rPr>
              <a:t>eficaz que cada una por </a:t>
            </a:r>
            <a:r>
              <a:rPr lang="es-ES" sz="2000" dirty="0" smtClean="0">
                <a:latin typeface="Arial Unicode MS" pitchFamily="34" charset="-128"/>
              </a:rPr>
              <a:t>separado. </a:t>
            </a:r>
          </a:p>
          <a:p>
            <a:pPr lvl="1">
              <a:spcAft>
                <a:spcPts val="1200"/>
              </a:spcAft>
            </a:pPr>
            <a:r>
              <a:rPr lang="es-ES" sz="2000" dirty="0" smtClean="0">
                <a:latin typeface="Arial Unicode MS" pitchFamily="34" charset="-128"/>
              </a:rPr>
              <a:t>Dosis mínima: 1 </a:t>
            </a:r>
            <a:r>
              <a:rPr lang="es-ES" sz="2000" dirty="0">
                <a:latin typeface="Arial Unicode MS" pitchFamily="34" charset="-128"/>
              </a:rPr>
              <a:t>g </a:t>
            </a:r>
            <a:r>
              <a:rPr lang="es-ES" sz="2000" dirty="0" smtClean="0">
                <a:latin typeface="Arial Unicode MS" pitchFamily="34" charset="-128"/>
              </a:rPr>
              <a:t>para </a:t>
            </a:r>
            <a:r>
              <a:rPr lang="es-ES" sz="2000" dirty="0">
                <a:latin typeface="Arial Unicode MS" pitchFamily="34" charset="-128"/>
              </a:rPr>
              <a:t>la inducción de la remisión y </a:t>
            </a:r>
            <a:r>
              <a:rPr lang="es-ES" sz="2000" dirty="0" smtClean="0">
                <a:latin typeface="Arial Unicode MS" pitchFamily="34" charset="-128"/>
              </a:rPr>
              <a:t>1 g 2-3 </a:t>
            </a:r>
            <a:r>
              <a:rPr lang="es-ES" sz="2000" dirty="0">
                <a:latin typeface="Arial Unicode MS" pitchFamily="34" charset="-128"/>
              </a:rPr>
              <a:t>veces por semana, para el mantenimiento de la misma. </a:t>
            </a:r>
            <a:endParaRPr lang="es-ES" sz="2000" dirty="0" smtClean="0">
              <a:latin typeface="Arial Unicode MS" pitchFamily="34" charset="-128"/>
            </a:endParaRPr>
          </a:p>
          <a:p>
            <a:pPr marL="457200" lvl="1" indent="0">
              <a:spcAft>
                <a:spcPts val="600"/>
              </a:spcAft>
              <a:buNone/>
            </a:pPr>
            <a:endParaRPr lang="es-ES" sz="2000" dirty="0" smtClean="0">
              <a:latin typeface="Arial Unicode MS" pitchFamily="34" charset="-128"/>
            </a:endParaRPr>
          </a:p>
          <a:p>
            <a:pPr>
              <a:spcAft>
                <a:spcPts val="1200"/>
              </a:spcAft>
            </a:pPr>
            <a:r>
              <a:rPr lang="es-ES" sz="2000" dirty="0" smtClean="0">
                <a:latin typeface="Arial Unicode MS" pitchFamily="34" charset="-128"/>
              </a:rPr>
              <a:t>Se </a:t>
            </a:r>
            <a:r>
              <a:rPr lang="es-ES" sz="2000" dirty="0">
                <a:latin typeface="Arial Unicode MS" pitchFamily="34" charset="-128"/>
              </a:rPr>
              <a:t>recomienda añadir un suplemento de ácido fólico a dosis de 1 </a:t>
            </a:r>
            <a:r>
              <a:rPr lang="es-ES" sz="2000" dirty="0" smtClean="0">
                <a:latin typeface="Arial Unicode MS" pitchFamily="34" charset="-128"/>
              </a:rPr>
              <a:t>mg/día y en embarazo y lactancia 2 mg/día. </a:t>
            </a:r>
            <a:endParaRPr lang="es-ES" sz="2000" dirty="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a:t>
            </a:r>
            <a:r>
              <a:rPr lang="es-ES" sz="3200" dirty="0" smtClean="0"/>
              <a:t>(V)</a:t>
            </a:r>
            <a:endParaRPr lang="es-ES" sz="3200" dirty="0"/>
          </a:p>
        </p:txBody>
      </p:sp>
    </p:spTree>
    <p:extLst>
      <p:ext uri="{BB962C8B-B14F-4D97-AF65-F5344CB8AC3E}">
        <p14:creationId xmlns:p14="http://schemas.microsoft.com/office/powerpoint/2010/main" val="3156029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556792"/>
            <a:ext cx="8640960" cy="44644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pPr>
            <a:r>
              <a:rPr lang="es-ES" sz="2000" b="1" u="sng" dirty="0">
                <a:solidFill>
                  <a:srgbClr val="4BACC6"/>
                </a:solidFill>
                <a:latin typeface="Arial Black" pitchFamily="34" charset="0"/>
              </a:rPr>
              <a:t>Efectos adversos</a:t>
            </a:r>
            <a:r>
              <a:rPr lang="es-ES" sz="2000" b="1" dirty="0">
                <a:solidFill>
                  <a:srgbClr val="4BACC6"/>
                </a:solidFill>
                <a:latin typeface="Arial Black" pitchFamily="34" charset="0"/>
              </a:rPr>
              <a:t>:</a:t>
            </a:r>
          </a:p>
          <a:p>
            <a:pPr>
              <a:spcAft>
                <a:spcPts val="600"/>
              </a:spcAft>
            </a:pPr>
            <a:r>
              <a:rPr lang="es-ES" sz="2000" b="1" dirty="0" err="1">
                <a:latin typeface="Arial Unicode MS" pitchFamily="34" charset="-128"/>
              </a:rPr>
              <a:t>Sulfasalazina</a:t>
            </a:r>
            <a:r>
              <a:rPr lang="es-ES" sz="2000" dirty="0">
                <a:latin typeface="Arial Unicode MS" pitchFamily="34" charset="-128"/>
              </a:rPr>
              <a:t>: </a:t>
            </a:r>
            <a:endParaRPr lang="es-ES" sz="2000" dirty="0" smtClean="0">
              <a:latin typeface="Arial Unicode MS" pitchFamily="34" charset="-128"/>
            </a:endParaRPr>
          </a:p>
          <a:p>
            <a:pPr lvl="1">
              <a:spcAft>
                <a:spcPts val="1000"/>
              </a:spcAft>
            </a:pPr>
            <a:r>
              <a:rPr lang="es-ES" sz="1800" dirty="0">
                <a:latin typeface="Arial Unicode MS" pitchFamily="34" charset="-128"/>
              </a:rPr>
              <a:t>La mayoría </a:t>
            </a:r>
            <a:r>
              <a:rPr lang="es-ES" sz="1800" dirty="0" smtClean="0">
                <a:latin typeface="Arial Unicode MS" pitchFamily="34" charset="-128"/>
              </a:rPr>
              <a:t>aparecen </a:t>
            </a:r>
            <a:r>
              <a:rPr lang="es-ES" sz="1800" dirty="0">
                <a:latin typeface="Arial Unicode MS" pitchFamily="34" charset="-128"/>
              </a:rPr>
              <a:t>en los primeros meses de tratamiento y su incidencia disminuye con su empleo continuado. En un 20-25% de los casos obligan a suspender el tratamiento. </a:t>
            </a:r>
            <a:endParaRPr lang="es-ES" sz="1800" dirty="0" smtClean="0">
              <a:latin typeface="Arial Unicode MS" pitchFamily="34" charset="-128"/>
            </a:endParaRPr>
          </a:p>
          <a:p>
            <a:pPr lvl="1">
              <a:spcAft>
                <a:spcPts val="1000"/>
              </a:spcAft>
            </a:pPr>
            <a:r>
              <a:rPr lang="es-ES" sz="1800" dirty="0" smtClean="0">
                <a:latin typeface="Arial Unicode MS" pitchFamily="34" charset="-128"/>
              </a:rPr>
              <a:t>Los </a:t>
            </a:r>
            <a:r>
              <a:rPr lang="es-ES" sz="1800" dirty="0">
                <a:latin typeface="Arial Unicode MS" pitchFamily="34" charset="-128"/>
              </a:rPr>
              <a:t>más frecuentes </a:t>
            </a:r>
            <a:r>
              <a:rPr lang="es-ES" sz="1800" dirty="0" smtClean="0">
                <a:latin typeface="Arial Unicode MS" pitchFamily="34" charset="-128"/>
              </a:rPr>
              <a:t>son náuseas</a:t>
            </a:r>
            <a:r>
              <a:rPr lang="es-ES" sz="1800" dirty="0">
                <a:latin typeface="Arial Unicode MS" pitchFamily="34" charset="-128"/>
              </a:rPr>
              <a:t>, cefalea, fiebre y </a:t>
            </a:r>
            <a:r>
              <a:rPr lang="es-ES" sz="1800" dirty="0" err="1">
                <a:latin typeface="Arial Unicode MS" pitchFamily="34" charset="-128"/>
              </a:rPr>
              <a:t>rash</a:t>
            </a:r>
            <a:r>
              <a:rPr lang="es-ES" sz="1800" dirty="0">
                <a:latin typeface="Arial Unicode MS" pitchFamily="34" charset="-128"/>
              </a:rPr>
              <a:t>. </a:t>
            </a:r>
            <a:endParaRPr lang="es-ES" sz="1800" dirty="0" smtClean="0">
              <a:latin typeface="Arial Unicode MS" pitchFamily="34" charset="-128"/>
            </a:endParaRPr>
          </a:p>
          <a:p>
            <a:pPr lvl="1">
              <a:spcAft>
                <a:spcPts val="1000"/>
              </a:spcAft>
            </a:pPr>
            <a:r>
              <a:rPr lang="es-ES" sz="1800" dirty="0" smtClean="0">
                <a:latin typeface="Arial Unicode MS" pitchFamily="34" charset="-128"/>
              </a:rPr>
              <a:t>En </a:t>
            </a:r>
            <a:r>
              <a:rPr lang="es-ES" sz="1800" dirty="0">
                <a:latin typeface="Arial Unicode MS" pitchFamily="34" charset="-128"/>
              </a:rPr>
              <a:t>varones puede producir </a:t>
            </a:r>
            <a:r>
              <a:rPr lang="es-ES" sz="1800" dirty="0" err="1">
                <a:latin typeface="Arial Unicode MS" pitchFamily="34" charset="-128"/>
              </a:rPr>
              <a:t>oligospermia</a:t>
            </a:r>
            <a:r>
              <a:rPr lang="es-ES" sz="1800" dirty="0">
                <a:latin typeface="Arial Unicode MS" pitchFamily="34" charset="-128"/>
              </a:rPr>
              <a:t> e infertilidad, que son reversibles a los 3 meses de suspender el tratamiento. </a:t>
            </a:r>
            <a:endParaRPr lang="es-ES" sz="1800" dirty="0" smtClean="0">
              <a:latin typeface="Arial Unicode MS" pitchFamily="34" charset="-128"/>
            </a:endParaRPr>
          </a:p>
          <a:p>
            <a:pPr lvl="1">
              <a:spcAft>
                <a:spcPts val="1000"/>
              </a:spcAft>
            </a:pPr>
            <a:r>
              <a:rPr lang="es-ES" sz="1800" dirty="0" smtClean="0">
                <a:latin typeface="Arial Unicode MS" pitchFamily="34" charset="-128"/>
              </a:rPr>
              <a:t>La </a:t>
            </a:r>
            <a:r>
              <a:rPr lang="es-ES" sz="1800" dirty="0">
                <a:latin typeface="Arial Unicode MS" pitchFamily="34" charset="-128"/>
              </a:rPr>
              <a:t>mayoría de episodios de leucopenia son leves y transitorios, pero en raras ocasiones, puede provocar </a:t>
            </a:r>
            <a:r>
              <a:rPr lang="es-ES" sz="1800" dirty="0" err="1">
                <a:latin typeface="Arial Unicode MS" pitchFamily="34" charset="-128"/>
              </a:rPr>
              <a:t>agranulocitosis</a:t>
            </a:r>
            <a:r>
              <a:rPr lang="es-ES" sz="1800" dirty="0">
                <a:latin typeface="Arial Unicode MS" pitchFamily="34" charset="-128"/>
              </a:rPr>
              <a:t>. </a:t>
            </a:r>
          </a:p>
          <a:p>
            <a:pPr marL="0" indent="0">
              <a:spcAft>
                <a:spcPts val="1200"/>
              </a:spcAft>
              <a:buNone/>
            </a:pPr>
            <a:endParaRPr lang="es-ES" sz="2000" dirty="0" smtClean="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a:t>
            </a:r>
            <a:r>
              <a:rPr lang="es-ES" sz="3200" dirty="0" smtClean="0"/>
              <a:t>(</a:t>
            </a:r>
            <a:r>
              <a:rPr lang="es-ES" sz="3200" dirty="0"/>
              <a:t>V</a:t>
            </a:r>
            <a:r>
              <a:rPr lang="es-ES" sz="3200" dirty="0" smtClean="0"/>
              <a:t>I)</a:t>
            </a:r>
            <a:endParaRPr lang="es-ES" sz="3200" dirty="0"/>
          </a:p>
        </p:txBody>
      </p:sp>
    </p:spTree>
    <p:extLst>
      <p:ext uri="{BB962C8B-B14F-4D97-AF65-F5344CB8AC3E}">
        <p14:creationId xmlns:p14="http://schemas.microsoft.com/office/powerpoint/2010/main" val="308211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628800"/>
            <a:ext cx="8496944" cy="4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00"/>
              </a:spcAft>
            </a:pPr>
            <a:r>
              <a:rPr lang="es-ES" sz="2000" b="1" dirty="0" err="1" smtClean="0">
                <a:latin typeface="Arial Unicode MS" pitchFamily="34" charset="-128"/>
              </a:rPr>
              <a:t>Mesalazina</a:t>
            </a:r>
            <a:r>
              <a:rPr lang="es-ES" sz="2000" b="1" dirty="0" smtClean="0">
                <a:latin typeface="Arial Unicode MS" pitchFamily="34" charset="-128"/>
              </a:rPr>
              <a:t>:</a:t>
            </a:r>
          </a:p>
          <a:p>
            <a:pPr lvl="1">
              <a:spcAft>
                <a:spcPts val="1200"/>
              </a:spcAft>
            </a:pPr>
            <a:r>
              <a:rPr lang="es-ES" sz="2000" dirty="0" smtClean="0">
                <a:latin typeface="Arial Unicode MS" pitchFamily="34" charset="-128"/>
              </a:rPr>
              <a:t>Mejor </a:t>
            </a:r>
            <a:r>
              <a:rPr lang="es-ES" sz="2000" dirty="0">
                <a:latin typeface="Arial Unicode MS" pitchFamily="34" charset="-128"/>
              </a:rPr>
              <a:t>perfil de seguridad. La mayoría de pacientes que no toleran </a:t>
            </a:r>
            <a:r>
              <a:rPr lang="es-ES" sz="2000" dirty="0" err="1">
                <a:latin typeface="Arial Unicode MS" pitchFamily="34" charset="-128"/>
              </a:rPr>
              <a:t>sulfasalazina</a:t>
            </a:r>
            <a:r>
              <a:rPr lang="es-ES" sz="2000" dirty="0">
                <a:latin typeface="Arial Unicode MS" pitchFamily="34" charset="-128"/>
              </a:rPr>
              <a:t> toleran la </a:t>
            </a:r>
            <a:r>
              <a:rPr lang="es-ES" sz="2000" dirty="0" err="1">
                <a:latin typeface="Arial Unicode MS" pitchFamily="34" charset="-128"/>
              </a:rPr>
              <a:t>mesalazina</a:t>
            </a:r>
            <a:r>
              <a:rPr lang="es-ES" sz="2000" dirty="0">
                <a:latin typeface="Arial Unicode MS" pitchFamily="34" charset="-128"/>
              </a:rPr>
              <a:t>, </a:t>
            </a:r>
            <a:r>
              <a:rPr lang="es-ES" sz="2000" dirty="0" smtClean="0">
                <a:latin typeface="Arial Unicode MS" pitchFamily="34" charset="-128"/>
              </a:rPr>
              <a:t>(un 10</a:t>
            </a:r>
            <a:r>
              <a:rPr lang="es-ES" sz="2000" dirty="0">
                <a:latin typeface="Arial Unicode MS" pitchFamily="34" charset="-128"/>
              </a:rPr>
              <a:t>% </a:t>
            </a:r>
            <a:r>
              <a:rPr lang="es-ES" sz="2000" dirty="0" smtClean="0">
                <a:latin typeface="Arial Unicode MS" pitchFamily="34" charset="-128"/>
              </a:rPr>
              <a:t>tampoco la toleran). </a:t>
            </a:r>
          </a:p>
          <a:p>
            <a:pPr lvl="1">
              <a:spcAft>
                <a:spcPts val="1200"/>
              </a:spcAft>
            </a:pPr>
            <a:r>
              <a:rPr lang="es-ES" sz="2000" dirty="0" smtClean="0">
                <a:latin typeface="Arial Unicode MS" pitchFamily="34" charset="-128"/>
              </a:rPr>
              <a:t>A </a:t>
            </a:r>
            <a:r>
              <a:rPr lang="es-ES" sz="2000" dirty="0">
                <a:latin typeface="Arial Unicode MS" pitchFamily="34" charset="-128"/>
              </a:rPr>
              <a:t>veces aparece diarrea acuosa leve al inicio del tratamiento, que se resuelve en 4-8 semanas. </a:t>
            </a:r>
            <a:endParaRPr lang="es-ES" sz="2000" dirty="0" smtClean="0">
              <a:latin typeface="Arial Unicode MS" pitchFamily="34" charset="-128"/>
            </a:endParaRPr>
          </a:p>
          <a:p>
            <a:pPr lvl="1">
              <a:spcAft>
                <a:spcPts val="600"/>
              </a:spcAft>
            </a:pPr>
            <a:r>
              <a:rPr lang="es-ES" sz="2000" dirty="0" smtClean="0">
                <a:latin typeface="Arial Unicode MS" pitchFamily="34" charset="-128"/>
              </a:rPr>
              <a:t>Raramente </a:t>
            </a:r>
            <a:r>
              <a:rPr lang="es-ES" sz="2000" dirty="0">
                <a:latin typeface="Arial Unicode MS" pitchFamily="34" charset="-128"/>
              </a:rPr>
              <a:t>puede producir cuadros por hipersensibilidad </a:t>
            </a:r>
            <a:r>
              <a:rPr lang="es-ES" sz="2000" dirty="0" smtClean="0">
                <a:latin typeface="Arial Unicode MS" pitchFamily="34" charset="-128"/>
              </a:rPr>
              <a:t>y </a:t>
            </a:r>
            <a:r>
              <a:rPr lang="es-ES" sz="2000" dirty="0">
                <a:latin typeface="Arial Unicode MS" pitchFamily="34" charset="-128"/>
              </a:rPr>
              <a:t>nefritis intersticial. </a:t>
            </a:r>
            <a:r>
              <a:rPr lang="es-ES" sz="2000" dirty="0" smtClean="0">
                <a:latin typeface="Arial Unicode MS" pitchFamily="34" charset="-128"/>
              </a:rPr>
              <a:t>Monitorizar </a:t>
            </a:r>
            <a:r>
              <a:rPr lang="es-ES" sz="2000" dirty="0">
                <a:latin typeface="Arial Unicode MS" pitchFamily="34" charset="-128"/>
              </a:rPr>
              <a:t>la función </a:t>
            </a:r>
            <a:r>
              <a:rPr lang="es-ES" sz="2000" dirty="0" smtClean="0">
                <a:latin typeface="Arial Unicode MS" pitchFamily="34" charset="-128"/>
              </a:rPr>
              <a:t>renal en </a:t>
            </a:r>
            <a:r>
              <a:rPr lang="es-ES" sz="2000" dirty="0">
                <a:latin typeface="Arial Unicode MS" pitchFamily="34" charset="-128"/>
              </a:rPr>
              <a:t>pacientes con </a:t>
            </a:r>
            <a:r>
              <a:rPr lang="es-ES" sz="2000" dirty="0" smtClean="0">
                <a:latin typeface="Arial Unicode MS" pitchFamily="34" charset="-128"/>
              </a:rPr>
              <a:t>IR previa. </a:t>
            </a:r>
            <a:endParaRPr lang="es-ES" sz="2000" dirty="0">
              <a:latin typeface="Arial Unicode MS" pitchFamily="34" charset="-128"/>
            </a:endParaRPr>
          </a:p>
          <a:p>
            <a:pPr marL="0" indent="0">
              <a:spcAft>
                <a:spcPts val="1200"/>
              </a:spcAft>
              <a:buNone/>
            </a:pPr>
            <a:endParaRPr lang="es-ES" sz="2000" dirty="0" smtClean="0">
              <a:latin typeface="Arial Unicode MS" pitchFamily="34" charset="-128"/>
            </a:endParaRPr>
          </a:p>
        </p:txBody>
      </p:sp>
      <p:sp>
        <p:nvSpPr>
          <p:cNvPr id="5" name="Rectangle 2"/>
          <p:cNvSpPr>
            <a:spLocks noGrp="1" noChangeArrowheads="1"/>
          </p:cNvSpPr>
          <p:nvPr>
            <p:ph type="title"/>
          </p:nvPr>
        </p:nvSpPr>
        <p:spPr>
          <a:xfrm>
            <a:off x="323528" y="476672"/>
            <a:ext cx="8496944" cy="864096"/>
          </a:xfrm>
        </p:spPr>
        <p:txBody>
          <a:bodyPr/>
          <a:lstStyle/>
          <a:p>
            <a:r>
              <a:rPr lang="es-ES" sz="3200" dirty="0"/>
              <a:t>1. AMINOSALICILATOS (</a:t>
            </a:r>
            <a:r>
              <a:rPr lang="es-ES" sz="3200" dirty="0" smtClean="0"/>
              <a:t>SULFASALA-ZINA </a:t>
            </a:r>
            <a:r>
              <a:rPr lang="es-ES" sz="3200" dirty="0"/>
              <a:t>Y MESALAZINA Ó 5-ASA) </a:t>
            </a:r>
            <a:r>
              <a:rPr lang="es-ES" sz="3200" dirty="0" smtClean="0"/>
              <a:t>(VII)</a:t>
            </a:r>
            <a:endParaRPr lang="es-ES" sz="3200" dirty="0"/>
          </a:p>
        </p:txBody>
      </p:sp>
    </p:spTree>
    <p:extLst>
      <p:ext uri="{BB962C8B-B14F-4D97-AF65-F5344CB8AC3E}">
        <p14:creationId xmlns:p14="http://schemas.microsoft.com/office/powerpoint/2010/main" val="1746829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b="1" dirty="0" smtClean="0"/>
              <a:t>2.CORTICOIDES SISTÉMICOS (I)</a:t>
            </a:r>
            <a:endParaRPr lang="es-ES" dirty="0">
              <a:solidFill>
                <a:schemeClr val="tx2"/>
              </a:solidFill>
            </a:endParaRPr>
          </a:p>
        </p:txBody>
      </p:sp>
      <p:sp>
        <p:nvSpPr>
          <p:cNvPr id="19459" name="Rectangle 3"/>
          <p:cNvSpPr>
            <a:spLocks noGrp="1" noChangeArrowheads="1"/>
          </p:cNvSpPr>
          <p:nvPr>
            <p:ph idx="4294967295"/>
          </p:nvPr>
        </p:nvSpPr>
        <p:spPr bwMode="auto">
          <a:xfrm>
            <a:off x="395536" y="1484784"/>
            <a:ext cx="8568952" cy="39604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De </a:t>
            </a:r>
            <a:r>
              <a:rPr lang="es-ES" sz="2000" dirty="0">
                <a:latin typeface="Arial Unicode MS" pitchFamily="34" charset="-128"/>
              </a:rPr>
              <a:t>primera línea para el control de los brotes moderados-graves. No son eficaces para mantener la </a:t>
            </a:r>
            <a:r>
              <a:rPr lang="es-ES" sz="2000" dirty="0" smtClean="0">
                <a:latin typeface="Arial Unicode MS" pitchFamily="34" charset="-128"/>
              </a:rPr>
              <a:t>remisión. </a:t>
            </a:r>
          </a:p>
          <a:p>
            <a:pPr>
              <a:spcAft>
                <a:spcPts val="1200"/>
              </a:spcAft>
            </a:pPr>
            <a:r>
              <a:rPr lang="es-ES" sz="2000" dirty="0" smtClean="0">
                <a:latin typeface="Arial Unicode MS" pitchFamily="34" charset="-128"/>
              </a:rPr>
              <a:t>La duración del tratamiento debe limitarse al tiempo imprescindible para conseguir la mejoría en brotes moderados o graves de EII.</a:t>
            </a:r>
          </a:p>
          <a:p>
            <a:pPr>
              <a:spcAft>
                <a:spcPts val="1200"/>
              </a:spcAft>
            </a:pPr>
            <a:r>
              <a:rPr lang="es-ES" sz="2000" dirty="0" smtClean="0">
                <a:latin typeface="Arial Unicode MS" pitchFamily="34" charset="-128"/>
              </a:rPr>
              <a:t>Es importante plantearse desde el principio la fecha prevista de finalización.</a:t>
            </a:r>
          </a:p>
        </p:txBody>
      </p:sp>
    </p:spTree>
    <p:extLst>
      <p:ext uri="{BB962C8B-B14F-4D97-AF65-F5344CB8AC3E}">
        <p14:creationId xmlns:p14="http://schemas.microsoft.com/office/powerpoint/2010/main" val="948929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467544" y="1700808"/>
            <a:ext cx="8208912" cy="4608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pPr>
            <a:endParaRPr lang="es-ES" sz="2000" b="1" u="sng" dirty="0" smtClean="0">
              <a:latin typeface="Arial Unicode MS" pitchFamily="34" charset="-128"/>
            </a:endParaRPr>
          </a:p>
          <a:p>
            <a:pPr marL="0" indent="0">
              <a:spcAft>
                <a:spcPts val="1200"/>
              </a:spcAft>
              <a:buNone/>
            </a:pPr>
            <a:endParaRPr lang="es-ES" sz="2000" b="1" u="sng" dirty="0" smtClean="0">
              <a:latin typeface="Arial Unicode MS" pitchFamily="34" charset="-128"/>
            </a:endParaRPr>
          </a:p>
          <a:p>
            <a:pPr marL="0" indent="0">
              <a:spcAft>
                <a:spcPts val="1200"/>
              </a:spcAft>
              <a:buNone/>
            </a:pPr>
            <a:endParaRPr lang="es-ES" sz="2000" b="1" u="sng" dirty="0">
              <a:latin typeface="Arial Unicode MS" pitchFamily="34" charset="-128"/>
            </a:endParaRPr>
          </a:p>
          <a:p>
            <a:pPr marL="0" indent="0">
              <a:spcAft>
                <a:spcPts val="1200"/>
              </a:spcAft>
              <a:buNone/>
            </a:pPr>
            <a:endParaRPr lang="es-ES" sz="2000" b="1" u="sng" dirty="0" smtClean="0">
              <a:latin typeface="Arial Unicode MS" pitchFamily="34" charset="-128"/>
            </a:endParaRPr>
          </a:p>
          <a:p>
            <a:pPr marL="0" indent="0">
              <a:spcAft>
                <a:spcPts val="1800"/>
              </a:spcAft>
              <a:buNone/>
            </a:pPr>
            <a:endParaRPr lang="es-ES" sz="2000" b="1" u="sng" dirty="0">
              <a:latin typeface="Arial Unicode MS" pitchFamily="34" charset="-128"/>
            </a:endParaRPr>
          </a:p>
          <a:p>
            <a:pPr marL="0" indent="0">
              <a:spcAft>
                <a:spcPts val="600"/>
              </a:spcAft>
              <a:buNone/>
            </a:pPr>
            <a:r>
              <a:rPr lang="es-ES" sz="2000" b="1" u="sng" dirty="0">
                <a:solidFill>
                  <a:srgbClr val="4BACC6"/>
                </a:solidFill>
                <a:latin typeface="Arial Black" pitchFamily="34" charset="0"/>
              </a:rPr>
              <a:t>Efectos adversos</a:t>
            </a:r>
            <a:r>
              <a:rPr lang="es-ES" sz="2000" b="1" dirty="0">
                <a:solidFill>
                  <a:srgbClr val="4BACC6"/>
                </a:solidFill>
                <a:latin typeface="Arial Black" pitchFamily="34" charset="0"/>
              </a:rPr>
              <a:t>:</a:t>
            </a:r>
          </a:p>
          <a:p>
            <a:pPr>
              <a:spcAft>
                <a:spcPts val="1200"/>
              </a:spcAft>
            </a:pPr>
            <a:r>
              <a:rPr lang="es-ES" sz="1850" dirty="0">
                <a:latin typeface="Arial Unicode MS" pitchFamily="34" charset="-128"/>
              </a:rPr>
              <a:t>Los efectos adversos de los corticoides son frecuentes y muy variados, sobre todo en los casos en que se prolonga su uso de forma innecesaria.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69" y="1201217"/>
            <a:ext cx="8181975" cy="316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323528" y="188640"/>
            <a:ext cx="8496944" cy="1115616"/>
          </a:xfrm>
        </p:spPr>
        <p:txBody>
          <a:bodyPr/>
          <a:lstStyle/>
          <a:p>
            <a:r>
              <a:rPr lang="es-ES" b="1" dirty="0" smtClean="0"/>
              <a:t>2.CORTICOIDES SISTÉMICOS (II)</a:t>
            </a:r>
            <a:endParaRPr lang="es-ES" dirty="0">
              <a:solidFill>
                <a:schemeClr val="tx2"/>
              </a:solidFill>
            </a:endParaRPr>
          </a:p>
        </p:txBody>
      </p:sp>
    </p:spTree>
    <p:extLst>
      <p:ext uri="{BB962C8B-B14F-4D97-AF65-F5344CB8AC3E}">
        <p14:creationId xmlns:p14="http://schemas.microsoft.com/office/powerpoint/2010/main" val="17994732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229600" cy="864096"/>
          </a:xfrm>
        </p:spPr>
        <p:txBody>
          <a:bodyPr/>
          <a:lstStyle/>
          <a:p>
            <a:r>
              <a:rPr lang="es-ES" b="1" dirty="0" smtClean="0"/>
              <a:t>3. INMUNOMODULADORES (I)</a:t>
            </a:r>
            <a:endParaRPr lang="es-ES" dirty="0">
              <a:solidFill>
                <a:schemeClr val="tx2"/>
              </a:solidFill>
            </a:endParaRPr>
          </a:p>
        </p:txBody>
      </p:sp>
      <p:sp>
        <p:nvSpPr>
          <p:cNvPr id="19459" name="Rectangle 3"/>
          <p:cNvSpPr>
            <a:spLocks noGrp="1" noChangeArrowheads="1"/>
          </p:cNvSpPr>
          <p:nvPr>
            <p:ph idx="4294967295"/>
          </p:nvPr>
        </p:nvSpPr>
        <p:spPr bwMode="auto">
          <a:xfrm>
            <a:off x="251520" y="1124744"/>
            <a:ext cx="8892480" cy="4608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pPr>
            <a:r>
              <a:rPr lang="es-ES" sz="2000" b="1" u="sng" dirty="0" err="1">
                <a:solidFill>
                  <a:srgbClr val="4BACC6"/>
                </a:solidFill>
                <a:latin typeface="Arial Black" pitchFamily="34" charset="0"/>
              </a:rPr>
              <a:t>Tiopurinas</a:t>
            </a:r>
            <a:r>
              <a:rPr lang="es-ES" sz="2000" b="1" dirty="0">
                <a:solidFill>
                  <a:srgbClr val="4BACC6"/>
                </a:solidFill>
                <a:latin typeface="Arial Black" pitchFamily="34" charset="0"/>
              </a:rPr>
              <a:t>:</a:t>
            </a:r>
            <a:r>
              <a:rPr lang="es-ES" sz="2000" dirty="0" smtClean="0">
                <a:latin typeface="Arial Unicode MS" pitchFamily="34" charset="-128"/>
              </a:rPr>
              <a:t> </a:t>
            </a:r>
            <a:r>
              <a:rPr lang="es-ES" sz="2000" dirty="0" err="1" smtClean="0">
                <a:latin typeface="Arial Unicode MS" pitchFamily="34" charset="-128"/>
              </a:rPr>
              <a:t>mercaptopurina</a:t>
            </a:r>
            <a:r>
              <a:rPr lang="es-ES" sz="2000" dirty="0" smtClean="0">
                <a:latin typeface="Arial Unicode MS" pitchFamily="34" charset="-128"/>
              </a:rPr>
              <a:t> y </a:t>
            </a:r>
            <a:r>
              <a:rPr lang="es-ES" sz="2000" dirty="0" err="1" smtClean="0">
                <a:latin typeface="Arial Unicode MS" pitchFamily="34" charset="-128"/>
              </a:rPr>
              <a:t>azatioprina</a:t>
            </a:r>
            <a:r>
              <a:rPr lang="es-ES" sz="2000" dirty="0" smtClean="0">
                <a:latin typeface="Arial Unicode MS" pitchFamily="34" charset="-128"/>
              </a:rPr>
              <a:t> (</a:t>
            </a:r>
            <a:r>
              <a:rPr lang="es-ES" sz="2000" dirty="0" err="1" smtClean="0">
                <a:latin typeface="Arial Unicode MS" pitchFamily="34" charset="-128"/>
              </a:rPr>
              <a:t>profármaco</a:t>
            </a:r>
            <a:r>
              <a:rPr lang="es-ES" sz="2000" dirty="0" smtClean="0">
                <a:latin typeface="Arial Unicode MS" pitchFamily="34" charset="-128"/>
              </a:rPr>
              <a:t> </a:t>
            </a:r>
            <a:r>
              <a:rPr lang="es-ES" sz="2000" dirty="0">
                <a:latin typeface="Arial Unicode MS" pitchFamily="34" charset="-128"/>
              </a:rPr>
              <a:t>de la </a:t>
            </a:r>
            <a:r>
              <a:rPr lang="es-ES" sz="2000" dirty="0" err="1" smtClean="0">
                <a:latin typeface="Arial Unicode MS" pitchFamily="34" charset="-128"/>
              </a:rPr>
              <a:t>mercaptopurina</a:t>
            </a:r>
            <a:r>
              <a:rPr lang="es-ES" sz="2000" dirty="0" smtClean="0">
                <a:latin typeface="Arial Unicode MS" pitchFamily="34" charset="-128"/>
              </a:rPr>
              <a:t>) </a:t>
            </a:r>
            <a:endParaRPr lang="es-ES" sz="2000" dirty="0">
              <a:latin typeface="Arial Unicode MS" pitchFamily="34" charset="-128"/>
            </a:endParaRPr>
          </a:p>
          <a:p>
            <a:pPr>
              <a:spcAft>
                <a:spcPts val="800"/>
              </a:spcAft>
            </a:pPr>
            <a:r>
              <a:rPr lang="es-ES" sz="2000" dirty="0" smtClean="0">
                <a:latin typeface="Arial Unicode MS" pitchFamily="34" charset="-128"/>
              </a:rPr>
              <a:t>Están </a:t>
            </a:r>
            <a:r>
              <a:rPr lang="es-ES" sz="2000" dirty="0">
                <a:latin typeface="Arial Unicode MS" pitchFamily="34" charset="-128"/>
              </a:rPr>
              <a:t>indicadas en el tratamiento de la EII de moderada a grave, cuando:</a:t>
            </a:r>
          </a:p>
          <a:p>
            <a:pPr lvl="1">
              <a:spcAft>
                <a:spcPts val="300"/>
              </a:spcAft>
            </a:pPr>
            <a:r>
              <a:rPr lang="es-ES" sz="2000" dirty="0">
                <a:latin typeface="Arial Unicode MS" pitchFamily="34" charset="-128"/>
              </a:rPr>
              <a:t>El paciente no responda a los </a:t>
            </a:r>
            <a:r>
              <a:rPr lang="es-ES" sz="2000" dirty="0" smtClean="0">
                <a:latin typeface="Arial Unicode MS" pitchFamily="34" charset="-128"/>
              </a:rPr>
              <a:t>corticoides.</a:t>
            </a:r>
            <a:endParaRPr lang="es-ES" sz="2000" dirty="0">
              <a:latin typeface="Arial Unicode MS" pitchFamily="34" charset="-128"/>
            </a:endParaRPr>
          </a:p>
          <a:p>
            <a:pPr lvl="1">
              <a:spcAft>
                <a:spcPts val="300"/>
              </a:spcAft>
            </a:pPr>
            <a:r>
              <a:rPr lang="es-ES" sz="2000" dirty="0">
                <a:latin typeface="Arial Unicode MS" pitchFamily="34" charset="-128"/>
              </a:rPr>
              <a:t>La dosis necesaria puede producir efectos adversos </a:t>
            </a:r>
            <a:r>
              <a:rPr lang="es-ES" sz="2000" dirty="0" smtClean="0">
                <a:latin typeface="Arial Unicode MS" pitchFamily="34" charset="-128"/>
              </a:rPr>
              <a:t>graves.</a:t>
            </a:r>
            <a:endParaRPr lang="es-ES" sz="2000" dirty="0">
              <a:latin typeface="Arial Unicode MS" pitchFamily="34" charset="-128"/>
            </a:endParaRPr>
          </a:p>
          <a:p>
            <a:pPr lvl="1">
              <a:spcAft>
                <a:spcPts val="1200"/>
              </a:spcAft>
            </a:pPr>
            <a:r>
              <a:rPr lang="es-ES" sz="2000" dirty="0">
                <a:latin typeface="Arial Unicode MS" pitchFamily="34" charset="-128"/>
              </a:rPr>
              <a:t>Los corticoides están </a:t>
            </a:r>
            <a:r>
              <a:rPr lang="es-ES" sz="2000" dirty="0" smtClean="0">
                <a:latin typeface="Arial Unicode MS" pitchFamily="34" charset="-128"/>
              </a:rPr>
              <a:t>contraindicados.</a:t>
            </a:r>
            <a:endParaRPr lang="es-ES" sz="2000" dirty="0">
              <a:latin typeface="Arial Unicode MS" pitchFamily="34" charset="-128"/>
            </a:endParaRPr>
          </a:p>
          <a:p>
            <a:pPr marL="342900" lvl="1" indent="-342900">
              <a:spcAft>
                <a:spcPts val="1200"/>
              </a:spcAft>
              <a:buFont typeface="Arial" charset="0"/>
              <a:buChar char="•"/>
            </a:pPr>
            <a:r>
              <a:rPr lang="es-ES" sz="2000" dirty="0" smtClean="0">
                <a:latin typeface="Arial Unicode MS" pitchFamily="34" charset="-128"/>
              </a:rPr>
              <a:t>Útiles </a:t>
            </a:r>
            <a:r>
              <a:rPr lang="es-ES" sz="2000" dirty="0">
                <a:latin typeface="Arial Unicode MS" pitchFamily="34" charset="-128"/>
              </a:rPr>
              <a:t>para inducir y mantener la remisión en EC y CU, pero su uso está limitado por su toxicidad</a:t>
            </a:r>
            <a:r>
              <a:rPr lang="es-ES" sz="2000" dirty="0" smtClean="0">
                <a:latin typeface="Arial Unicode MS" pitchFamily="34" charset="-128"/>
              </a:rPr>
              <a:t>.</a:t>
            </a:r>
            <a:r>
              <a:rPr lang="es-ES" sz="2000" dirty="0">
                <a:latin typeface="Arial Unicode MS" pitchFamily="34" charset="-128"/>
              </a:rPr>
              <a:t> </a:t>
            </a:r>
            <a:endParaRPr lang="es-ES" sz="2000" dirty="0" smtClean="0">
              <a:latin typeface="Arial Unicode MS" pitchFamily="34" charset="-128"/>
            </a:endParaRPr>
          </a:p>
          <a:p>
            <a:pPr marL="0" lvl="1" indent="0">
              <a:spcAft>
                <a:spcPts val="1200"/>
              </a:spcAft>
              <a:buNone/>
            </a:pPr>
            <a:r>
              <a:rPr lang="es-ES" sz="2000" b="1" u="sng" dirty="0">
                <a:solidFill>
                  <a:srgbClr val="4BACC6"/>
                </a:solidFill>
                <a:latin typeface="Arial Black" pitchFamily="34" charset="0"/>
              </a:rPr>
              <a:t>Otros </a:t>
            </a:r>
            <a:r>
              <a:rPr lang="es-ES" sz="2000" b="1" u="sng" dirty="0" err="1">
                <a:solidFill>
                  <a:srgbClr val="4BACC6"/>
                </a:solidFill>
                <a:latin typeface="Arial Black" pitchFamily="34" charset="0"/>
              </a:rPr>
              <a:t>inmunomoduladores</a:t>
            </a:r>
            <a:r>
              <a:rPr lang="es-ES" sz="2000" b="1" dirty="0">
                <a:solidFill>
                  <a:srgbClr val="4BACC6"/>
                </a:solidFill>
                <a:latin typeface="Arial Black" pitchFamily="34" charset="0"/>
              </a:rPr>
              <a:t>:</a:t>
            </a:r>
            <a:r>
              <a:rPr lang="es-ES" sz="2000" dirty="0">
                <a:latin typeface="Arial Unicode MS" pitchFamily="34" charset="-128"/>
              </a:rPr>
              <a:t> </a:t>
            </a:r>
            <a:r>
              <a:rPr lang="es-ES" sz="2000" dirty="0" err="1">
                <a:latin typeface="Arial Unicode MS" pitchFamily="34" charset="-128"/>
              </a:rPr>
              <a:t>metotrexato</a:t>
            </a:r>
            <a:r>
              <a:rPr lang="es-ES" sz="2000" dirty="0">
                <a:latin typeface="Arial Unicode MS" pitchFamily="34" charset="-128"/>
              </a:rPr>
              <a:t>, ciclosporina, </a:t>
            </a:r>
            <a:r>
              <a:rPr lang="es-ES" sz="2000" dirty="0" err="1">
                <a:latin typeface="Arial Unicode MS" pitchFamily="34" charset="-128"/>
              </a:rPr>
              <a:t>tacrolimus</a:t>
            </a:r>
            <a:r>
              <a:rPr lang="es-ES" sz="2000" dirty="0">
                <a:latin typeface="Arial Unicode MS" pitchFamily="34" charset="-128"/>
              </a:rPr>
              <a:t> y </a:t>
            </a:r>
            <a:r>
              <a:rPr lang="es-ES" sz="2000" dirty="0" err="1">
                <a:latin typeface="Arial Unicode MS" pitchFamily="34" charset="-128"/>
              </a:rPr>
              <a:t>micofenolato</a:t>
            </a:r>
            <a:r>
              <a:rPr lang="es-ES" sz="2000" dirty="0">
                <a:latin typeface="Arial Unicode MS" pitchFamily="34" charset="-128"/>
              </a:rPr>
              <a:t> de </a:t>
            </a:r>
            <a:r>
              <a:rPr lang="es-ES" sz="2000" dirty="0" err="1">
                <a:latin typeface="Arial Unicode MS" pitchFamily="34" charset="-128"/>
              </a:rPr>
              <a:t>mofetilo</a:t>
            </a:r>
            <a:r>
              <a:rPr lang="es-ES" sz="2000" dirty="0">
                <a:latin typeface="Arial Unicode MS" pitchFamily="34" charset="-128"/>
              </a:rPr>
              <a:t>.</a:t>
            </a:r>
          </a:p>
          <a:p>
            <a:pPr marL="342900" lvl="1" indent="-342900">
              <a:spcAft>
                <a:spcPts val="1200"/>
              </a:spcAft>
              <a:buFont typeface="Arial" charset="0"/>
              <a:buChar char="•"/>
            </a:pPr>
            <a:endParaRPr lang="es-ES" sz="2000" dirty="0">
              <a:latin typeface="Arial Unicode MS" pitchFamily="34" charset="-128"/>
            </a:endParaRPr>
          </a:p>
          <a:p>
            <a:pPr marL="342900" lvl="1" indent="-342900">
              <a:spcAft>
                <a:spcPts val="1200"/>
              </a:spcAft>
              <a:buFontTx/>
              <a:buChar char="-"/>
            </a:pPr>
            <a:endParaRPr lang="es-ES" sz="2000" dirty="0">
              <a:latin typeface="Arial Unicode MS" pitchFamily="34" charset="-128"/>
            </a:endParaRPr>
          </a:p>
        </p:txBody>
      </p:sp>
    </p:spTree>
    <p:extLst>
      <p:ext uri="{BB962C8B-B14F-4D97-AF65-F5344CB8AC3E}">
        <p14:creationId xmlns:p14="http://schemas.microsoft.com/office/powerpoint/2010/main" val="3446278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412776"/>
            <a:ext cx="8496944" cy="4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Son de </a:t>
            </a:r>
            <a:r>
              <a:rPr lang="es-ES" sz="2000" dirty="0">
                <a:latin typeface="Arial Unicode MS" pitchFamily="34" charset="-128"/>
              </a:rPr>
              <a:t>inicio de acción </a:t>
            </a:r>
            <a:r>
              <a:rPr lang="es-ES" sz="2000" dirty="0" smtClean="0">
                <a:latin typeface="Arial Unicode MS" pitchFamily="34" charset="-128"/>
              </a:rPr>
              <a:t>lento. Se debe </a:t>
            </a:r>
            <a:r>
              <a:rPr lang="es-ES" sz="2000" dirty="0">
                <a:latin typeface="Arial Unicode MS" pitchFamily="34" charset="-128"/>
              </a:rPr>
              <a:t>esperar hasta 6 meses para descartar la ausencia de </a:t>
            </a:r>
            <a:r>
              <a:rPr lang="es-ES" sz="2000" dirty="0" smtClean="0">
                <a:latin typeface="Arial Unicode MS" pitchFamily="34" charset="-128"/>
              </a:rPr>
              <a:t>respuesta. Esto hace  que </a:t>
            </a:r>
            <a:r>
              <a:rPr lang="es-ES" sz="2000" dirty="0">
                <a:latin typeface="Arial Unicode MS" pitchFamily="34" charset="-128"/>
              </a:rPr>
              <a:t>su uso no esté indicado en monoterapia en los brotes agudos. </a:t>
            </a:r>
            <a:endParaRPr lang="es-ES" sz="2000" dirty="0" smtClean="0">
              <a:latin typeface="Arial Unicode MS" pitchFamily="34" charset="-128"/>
            </a:endParaRPr>
          </a:p>
          <a:p>
            <a:pPr>
              <a:spcAft>
                <a:spcPts val="1200"/>
              </a:spcAft>
            </a:pPr>
            <a:r>
              <a:rPr lang="es-ES" sz="2000" dirty="0" smtClean="0">
                <a:latin typeface="Arial Unicode MS" pitchFamily="34" charset="-128"/>
              </a:rPr>
              <a:t>Durante </a:t>
            </a:r>
            <a:r>
              <a:rPr lang="es-ES" sz="2000" dirty="0">
                <a:latin typeface="Arial Unicode MS" pitchFamily="34" charset="-128"/>
              </a:rPr>
              <a:t>ese periodo el paciente suele requerir tratamiento concomitante con </a:t>
            </a:r>
            <a:r>
              <a:rPr lang="es-ES" sz="2000" dirty="0" smtClean="0">
                <a:latin typeface="Arial Unicode MS" pitchFamily="34" charset="-128"/>
              </a:rPr>
              <a:t>corticoides.</a:t>
            </a:r>
          </a:p>
          <a:p>
            <a:pPr>
              <a:spcAft>
                <a:spcPts val="1200"/>
              </a:spcAft>
            </a:pPr>
            <a:r>
              <a:rPr lang="es-ES" sz="2000" dirty="0" smtClean="0">
                <a:latin typeface="Arial Unicode MS" pitchFamily="34" charset="-128"/>
              </a:rPr>
              <a:t>Muestran </a:t>
            </a:r>
            <a:r>
              <a:rPr lang="es-ES" sz="2000" dirty="0">
                <a:latin typeface="Arial Unicode MS" pitchFamily="34" charset="-128"/>
              </a:rPr>
              <a:t>efecto sinérgico cuando se combinan con fármacos antagonistas del factor de necrosis tumoral (anti-TNF</a:t>
            </a:r>
            <a:r>
              <a:rPr lang="es-ES" sz="2000" dirty="0" smtClean="0">
                <a:latin typeface="Arial Unicode MS" pitchFamily="34" charset="-128"/>
              </a:rPr>
              <a:t>).</a:t>
            </a:r>
            <a:endParaRPr lang="es-ES" sz="2000" dirty="0">
              <a:latin typeface="Arial Unicode MS" pitchFamily="34" charset="-128"/>
            </a:endParaRPr>
          </a:p>
        </p:txBody>
      </p:sp>
      <p:sp>
        <p:nvSpPr>
          <p:cNvPr id="5" name="Rectangle 2"/>
          <p:cNvSpPr>
            <a:spLocks noGrp="1" noChangeArrowheads="1"/>
          </p:cNvSpPr>
          <p:nvPr>
            <p:ph type="title"/>
          </p:nvPr>
        </p:nvSpPr>
        <p:spPr>
          <a:xfrm>
            <a:off x="467544" y="260648"/>
            <a:ext cx="8229600" cy="864096"/>
          </a:xfrm>
        </p:spPr>
        <p:txBody>
          <a:bodyPr/>
          <a:lstStyle/>
          <a:p>
            <a:r>
              <a:rPr lang="es-ES" b="1" dirty="0" smtClean="0"/>
              <a:t>3. INMUNOMODULADORES (II)</a:t>
            </a:r>
            <a:endParaRPr lang="es-ES" dirty="0">
              <a:solidFill>
                <a:schemeClr val="tx2"/>
              </a:solidFill>
            </a:endParaRPr>
          </a:p>
        </p:txBody>
      </p:sp>
    </p:spTree>
    <p:extLst>
      <p:ext uri="{BB962C8B-B14F-4D97-AF65-F5344CB8AC3E}">
        <p14:creationId xmlns:p14="http://schemas.microsoft.com/office/powerpoint/2010/main" val="651617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5814"/>
            <a:ext cx="8229600" cy="1046922"/>
          </a:xfrm>
        </p:spPr>
        <p:txBody>
          <a:bodyPr/>
          <a:lstStyle/>
          <a:p>
            <a:r>
              <a:rPr lang="es-ES" sz="4000" dirty="0" smtClean="0">
                <a:solidFill>
                  <a:schemeClr val="tx2"/>
                </a:solidFill>
                <a:latin typeface="Arial Black" pitchFamily="34" charset="0"/>
              </a:rPr>
              <a:t>SUMARIO</a:t>
            </a:r>
            <a:endParaRPr lang="es-ES" sz="4000" dirty="0">
              <a:solidFill>
                <a:schemeClr val="tx2"/>
              </a:solidFill>
              <a:latin typeface="Arial Black" pitchFamily="34" charset="0"/>
            </a:endParaRPr>
          </a:p>
        </p:txBody>
      </p:sp>
      <p:sp>
        <p:nvSpPr>
          <p:cNvPr id="18435" name="Rectangle 3"/>
          <p:cNvSpPr>
            <a:spLocks noGrp="1" noChangeArrowheads="1"/>
          </p:cNvSpPr>
          <p:nvPr>
            <p:ph idx="4294967295"/>
          </p:nvPr>
        </p:nvSpPr>
        <p:spPr bwMode="auto">
          <a:xfrm>
            <a:off x="395536" y="1052736"/>
            <a:ext cx="8352928" cy="4032448"/>
          </a:xfrm>
          <a:prstGeom prst="rect">
            <a:avLst/>
          </a:prstGeom>
          <a:solidFill>
            <a:schemeClr val="accent1">
              <a:lumMod val="60000"/>
              <a:lumOff val="40000"/>
            </a:schemeClr>
          </a:solidFill>
          <a:ln>
            <a:solidFill>
              <a:srgbClr val="518BE1"/>
            </a:solidFill>
            <a:miter lim="800000"/>
            <a:headEnd/>
            <a:tailEnd/>
          </a:ln>
        </p:spPr>
        <p:txBody>
          <a:bodyPr/>
          <a:lstStyle/>
          <a:p>
            <a:pPr lvl="0">
              <a:spcBef>
                <a:spcPts val="600"/>
              </a:spcBef>
              <a:spcAft>
                <a:spcPts val="0"/>
              </a:spcAft>
            </a:pPr>
            <a:endParaRPr lang="es-ES" sz="700" b="1" dirty="0" smtClean="0">
              <a:solidFill>
                <a:schemeClr val="bg1"/>
              </a:solidFill>
              <a:latin typeface="Arial Unicode MS" pitchFamily="34" charset="-128"/>
            </a:endParaRPr>
          </a:p>
          <a:p>
            <a:pPr lvl="0">
              <a:spcBef>
                <a:spcPts val="0"/>
              </a:spcBef>
              <a:spcAft>
                <a:spcPts val="800"/>
              </a:spcAft>
            </a:pPr>
            <a:r>
              <a:rPr lang="es-ES" sz="2400" b="1" dirty="0" smtClean="0">
                <a:solidFill>
                  <a:schemeClr val="bg1"/>
                </a:solidFill>
                <a:latin typeface="Arial Unicode MS" pitchFamily="34" charset="-128"/>
              </a:rPr>
              <a:t>Introducción </a:t>
            </a:r>
          </a:p>
          <a:p>
            <a:pPr lvl="0">
              <a:spcBef>
                <a:spcPts val="0"/>
              </a:spcBef>
              <a:spcAft>
                <a:spcPts val="800"/>
              </a:spcAft>
            </a:pPr>
            <a:r>
              <a:rPr lang="es-ES" sz="2400" b="1" dirty="0" smtClean="0">
                <a:solidFill>
                  <a:schemeClr val="bg1"/>
                </a:solidFill>
                <a:latin typeface="Arial Unicode MS" pitchFamily="34" charset="-128"/>
              </a:rPr>
              <a:t>Epidemiología, </a:t>
            </a:r>
            <a:r>
              <a:rPr lang="es-ES" sz="2400" b="1" dirty="0">
                <a:solidFill>
                  <a:schemeClr val="bg1"/>
                </a:solidFill>
                <a:latin typeface="Arial Unicode MS" pitchFamily="34" charset="-128"/>
              </a:rPr>
              <a:t>diagnóstico y manifestaciones clínicas</a:t>
            </a:r>
            <a:endParaRPr lang="es-ES" sz="2400" b="1" dirty="0" smtClean="0">
              <a:solidFill>
                <a:schemeClr val="bg1"/>
              </a:solidFill>
              <a:latin typeface="Arial Unicode MS" pitchFamily="34" charset="-128"/>
            </a:endParaRPr>
          </a:p>
          <a:p>
            <a:pPr lvl="0">
              <a:spcBef>
                <a:spcPts val="0"/>
              </a:spcBef>
              <a:spcAft>
                <a:spcPts val="800"/>
              </a:spcAft>
            </a:pPr>
            <a:r>
              <a:rPr lang="es-ES" sz="2400" b="1" dirty="0" smtClean="0">
                <a:solidFill>
                  <a:schemeClr val="bg1"/>
                </a:solidFill>
                <a:latin typeface="Arial Unicode MS" pitchFamily="34" charset="-128"/>
              </a:rPr>
              <a:t>Medicamentos </a:t>
            </a:r>
          </a:p>
          <a:p>
            <a:pPr lvl="0">
              <a:spcBef>
                <a:spcPts val="0"/>
              </a:spcBef>
              <a:spcAft>
                <a:spcPts val="800"/>
              </a:spcAft>
            </a:pPr>
            <a:r>
              <a:rPr lang="es-ES" sz="2400" b="1" dirty="0" smtClean="0">
                <a:solidFill>
                  <a:schemeClr val="bg1"/>
                </a:solidFill>
                <a:latin typeface="Arial Unicode MS" pitchFamily="34" charset="-128"/>
              </a:rPr>
              <a:t>Cirugía </a:t>
            </a:r>
          </a:p>
          <a:p>
            <a:pPr lvl="0">
              <a:spcBef>
                <a:spcPts val="0"/>
              </a:spcBef>
              <a:spcAft>
                <a:spcPts val="800"/>
              </a:spcAft>
            </a:pPr>
            <a:r>
              <a:rPr lang="es-ES" sz="2400" b="1" dirty="0" smtClean="0">
                <a:solidFill>
                  <a:schemeClr val="bg1"/>
                </a:solidFill>
                <a:latin typeface="Arial Unicode MS" pitchFamily="34" charset="-128"/>
              </a:rPr>
              <a:t>Algoritmos de tratamiento </a:t>
            </a:r>
          </a:p>
          <a:p>
            <a:pPr lvl="0">
              <a:spcBef>
                <a:spcPts val="0"/>
              </a:spcBef>
              <a:spcAft>
                <a:spcPts val="800"/>
              </a:spcAft>
            </a:pPr>
            <a:r>
              <a:rPr lang="es-ES" sz="2400" b="1" dirty="0" smtClean="0">
                <a:solidFill>
                  <a:schemeClr val="bg1"/>
                </a:solidFill>
                <a:latin typeface="Arial Unicode MS" pitchFamily="34" charset="-128"/>
              </a:rPr>
              <a:t>Consideraciones en pediatría </a:t>
            </a:r>
          </a:p>
          <a:p>
            <a:pPr lvl="0">
              <a:spcBef>
                <a:spcPts val="0"/>
              </a:spcBef>
              <a:spcAft>
                <a:spcPts val="800"/>
              </a:spcAft>
            </a:pPr>
            <a:r>
              <a:rPr lang="es-ES" sz="2400" b="1" dirty="0" smtClean="0">
                <a:solidFill>
                  <a:schemeClr val="bg1"/>
                </a:solidFill>
                <a:latin typeface="Arial Unicode MS" pitchFamily="34" charset="-128"/>
              </a:rPr>
              <a:t>Otras consideraciones prácticas</a:t>
            </a:r>
          </a:p>
          <a:p>
            <a:pPr lvl="0">
              <a:spcBef>
                <a:spcPts val="0"/>
              </a:spcBef>
              <a:spcAft>
                <a:spcPts val="400"/>
              </a:spcAft>
            </a:pPr>
            <a:r>
              <a:rPr lang="es-ES" sz="2400" b="1" dirty="0" smtClean="0">
                <a:solidFill>
                  <a:schemeClr val="bg1"/>
                </a:solidFill>
                <a:latin typeface="Arial Unicode MS" pitchFamily="34" charset="-128"/>
              </a:rPr>
              <a:t>Ideas clave	</a:t>
            </a:r>
            <a:endParaRPr lang="es-ES" sz="2400" b="1" dirty="0">
              <a:solidFill>
                <a:schemeClr val="bg1"/>
              </a:solidFill>
              <a:latin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196752"/>
            <a:ext cx="8352928" cy="43204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0" indent="0">
              <a:spcAft>
                <a:spcPts val="1200"/>
              </a:spcAft>
              <a:buNone/>
            </a:pPr>
            <a:r>
              <a:rPr lang="es-ES" sz="2000" b="1" u="sng" dirty="0">
                <a:solidFill>
                  <a:srgbClr val="4BACC6"/>
                </a:solidFill>
                <a:latin typeface="Arial Black" pitchFamily="34" charset="0"/>
              </a:rPr>
              <a:t>Dosis:</a:t>
            </a:r>
          </a:p>
          <a:p>
            <a:pPr>
              <a:spcBef>
                <a:spcPts val="0"/>
              </a:spcBef>
              <a:spcAft>
                <a:spcPts val="1500"/>
              </a:spcAft>
            </a:pPr>
            <a:r>
              <a:rPr lang="es-ES" sz="2000" dirty="0" smtClean="0">
                <a:latin typeface="Arial Unicode MS" pitchFamily="34" charset="-128"/>
              </a:rPr>
              <a:t>Se pueden administrar en dosis única o en dosis divididas y preferentemente con alimentos. </a:t>
            </a:r>
          </a:p>
          <a:p>
            <a:pPr>
              <a:spcBef>
                <a:spcPts val="0"/>
              </a:spcBef>
              <a:spcAft>
                <a:spcPts val="1500"/>
              </a:spcAft>
            </a:pPr>
            <a:r>
              <a:rPr lang="es-ES" sz="2000" dirty="0" smtClean="0">
                <a:latin typeface="Arial Unicode MS" pitchFamily="34" charset="-128"/>
              </a:rPr>
              <a:t>Generalmente </a:t>
            </a:r>
            <a:r>
              <a:rPr lang="es-ES" sz="2000" b="1" dirty="0">
                <a:latin typeface="Arial Unicode MS" pitchFamily="34" charset="-128"/>
              </a:rPr>
              <a:t>se mantienen de forma </a:t>
            </a:r>
            <a:r>
              <a:rPr lang="es-ES" sz="2000" b="1" dirty="0" smtClean="0">
                <a:latin typeface="Arial Unicode MS" pitchFamily="34" charset="-128"/>
              </a:rPr>
              <a:t>indefinida </a:t>
            </a:r>
            <a:r>
              <a:rPr lang="es-ES" sz="2000" dirty="0" smtClean="0">
                <a:latin typeface="Arial Unicode MS" pitchFamily="34" charset="-128"/>
              </a:rPr>
              <a:t>si la respuesta es </a:t>
            </a:r>
            <a:r>
              <a:rPr lang="es-ES" sz="2000" dirty="0">
                <a:latin typeface="Arial Unicode MS" pitchFamily="34" charset="-128"/>
              </a:rPr>
              <a:t>favorable y </a:t>
            </a:r>
            <a:r>
              <a:rPr lang="es-ES" sz="2000" dirty="0" smtClean="0">
                <a:latin typeface="Arial Unicode MS" pitchFamily="34" charset="-128"/>
              </a:rPr>
              <a:t>no hay efectos </a:t>
            </a:r>
            <a:r>
              <a:rPr lang="es-ES" sz="2000" dirty="0">
                <a:latin typeface="Arial Unicode MS" pitchFamily="34" charset="-128"/>
              </a:rPr>
              <a:t>secundarios </a:t>
            </a:r>
            <a:r>
              <a:rPr lang="es-ES" sz="2000" dirty="0" smtClean="0">
                <a:latin typeface="Arial Unicode MS" pitchFamily="34" charset="-128"/>
              </a:rPr>
              <a:t>importantes. Su </a:t>
            </a:r>
            <a:r>
              <a:rPr lang="es-ES" sz="2000" dirty="0">
                <a:latin typeface="Arial Unicode MS" pitchFamily="34" charset="-128"/>
              </a:rPr>
              <a:t>supresión se ha asociado con un elevado riesgo de </a:t>
            </a:r>
            <a:r>
              <a:rPr lang="es-ES" sz="2000" dirty="0" smtClean="0">
                <a:latin typeface="Arial Unicode MS" pitchFamily="34" charset="-128"/>
              </a:rPr>
              <a:t>recidiva. Es </a:t>
            </a:r>
            <a:r>
              <a:rPr lang="es-ES" sz="2000" dirty="0">
                <a:latin typeface="Arial Unicode MS" pitchFamily="34" charset="-128"/>
              </a:rPr>
              <a:t>importante promover la adherencia al tratamiento. </a:t>
            </a:r>
            <a:endParaRPr lang="es-ES" sz="2000" dirty="0" smtClean="0">
              <a:latin typeface="Arial Unicode MS" pitchFamily="34" charset="-128"/>
            </a:endParaRPr>
          </a:p>
          <a:p>
            <a:pPr>
              <a:spcBef>
                <a:spcPts val="0"/>
              </a:spcBef>
              <a:spcAft>
                <a:spcPts val="1500"/>
              </a:spcAft>
            </a:pPr>
            <a:r>
              <a:rPr lang="es-ES" sz="2000" dirty="0" smtClean="0">
                <a:latin typeface="Arial Unicode MS" pitchFamily="34" charset="-128"/>
              </a:rPr>
              <a:t>No está justificado intentar reducir la dosis de mantenimiento.</a:t>
            </a:r>
          </a:p>
          <a:p>
            <a:pPr>
              <a:spcBef>
                <a:spcPts val="0"/>
              </a:spcBef>
              <a:spcAft>
                <a:spcPts val="1200"/>
              </a:spcAft>
            </a:pPr>
            <a:r>
              <a:rPr lang="es-ES" sz="2000" dirty="0" smtClean="0">
                <a:latin typeface="Arial Unicode MS" pitchFamily="34" charset="-128"/>
              </a:rPr>
              <a:t>El </a:t>
            </a:r>
            <a:r>
              <a:rPr lang="es-ES" sz="2000" dirty="0" err="1" smtClean="0">
                <a:latin typeface="Arial Unicode MS" pitchFamily="34" charset="-128"/>
              </a:rPr>
              <a:t>alopurinol</a:t>
            </a:r>
            <a:r>
              <a:rPr lang="es-ES" sz="2000" dirty="0" smtClean="0">
                <a:latin typeface="Arial Unicode MS" pitchFamily="34" charset="-128"/>
              </a:rPr>
              <a:t>, </a:t>
            </a:r>
            <a:r>
              <a:rPr lang="es-ES" sz="2000" dirty="0">
                <a:latin typeface="Arial Unicode MS" pitchFamily="34" charset="-128"/>
              </a:rPr>
              <a:t>bloquea la metabolización de 6-mercaptopurina, incrementando el riesgo de </a:t>
            </a:r>
            <a:r>
              <a:rPr lang="es-ES" sz="2000" dirty="0" err="1">
                <a:latin typeface="Arial Unicode MS" pitchFamily="34" charset="-128"/>
              </a:rPr>
              <a:t>mielotoxicidad</a:t>
            </a:r>
            <a:r>
              <a:rPr lang="es-ES" sz="2000" dirty="0">
                <a:latin typeface="Arial Unicode MS" pitchFamily="34" charset="-128"/>
              </a:rPr>
              <a:t>. </a:t>
            </a:r>
            <a:r>
              <a:rPr lang="es-ES" sz="2000" dirty="0" smtClean="0">
                <a:latin typeface="Arial Unicode MS" pitchFamily="34" charset="-128"/>
              </a:rPr>
              <a:t>Reducir </a:t>
            </a:r>
            <a:r>
              <a:rPr lang="es-ES" sz="2000" dirty="0">
                <a:latin typeface="Arial Unicode MS" pitchFamily="34" charset="-128"/>
              </a:rPr>
              <a:t>la dosis de </a:t>
            </a:r>
            <a:r>
              <a:rPr lang="es-ES" sz="2000" dirty="0" err="1">
                <a:latin typeface="Arial Unicode MS" pitchFamily="34" charset="-128"/>
              </a:rPr>
              <a:t>inmunomoduladores</a:t>
            </a:r>
            <a:r>
              <a:rPr lang="es-ES" sz="2000" dirty="0">
                <a:latin typeface="Arial Unicode MS" pitchFamily="34" charset="-128"/>
              </a:rPr>
              <a:t> a la mitad, en </a:t>
            </a:r>
            <a:r>
              <a:rPr lang="es-ES" sz="2000" dirty="0" smtClean="0">
                <a:latin typeface="Arial Unicode MS" pitchFamily="34" charset="-128"/>
              </a:rPr>
              <a:t>tratamiento </a:t>
            </a:r>
            <a:r>
              <a:rPr lang="es-ES" sz="2000" dirty="0">
                <a:latin typeface="Arial Unicode MS" pitchFamily="34" charset="-128"/>
              </a:rPr>
              <a:t>concomitante.</a:t>
            </a:r>
          </a:p>
          <a:p>
            <a:pPr marL="0" indent="0">
              <a:spcAft>
                <a:spcPts val="1200"/>
              </a:spcAft>
              <a:buNone/>
            </a:pPr>
            <a:r>
              <a:rPr lang="es-ES" sz="2000" dirty="0" smtClean="0">
                <a:latin typeface="Arial Unicode MS" pitchFamily="34" charset="-128"/>
              </a:rPr>
              <a:t>.</a:t>
            </a:r>
            <a:endParaRPr lang="es-ES" sz="2000" dirty="0">
              <a:latin typeface="Arial Unicode MS" pitchFamily="34" charset="-128"/>
            </a:endParaRPr>
          </a:p>
        </p:txBody>
      </p:sp>
      <p:sp>
        <p:nvSpPr>
          <p:cNvPr id="5" name="Rectangle 2"/>
          <p:cNvSpPr>
            <a:spLocks noGrp="1" noChangeArrowheads="1"/>
          </p:cNvSpPr>
          <p:nvPr>
            <p:ph type="title"/>
          </p:nvPr>
        </p:nvSpPr>
        <p:spPr>
          <a:xfrm>
            <a:off x="467544" y="260648"/>
            <a:ext cx="8229600" cy="864096"/>
          </a:xfrm>
        </p:spPr>
        <p:txBody>
          <a:bodyPr/>
          <a:lstStyle/>
          <a:p>
            <a:r>
              <a:rPr lang="es-ES" b="1" dirty="0" smtClean="0"/>
              <a:t>3. INMUNOMODULADORES (III)</a:t>
            </a:r>
            <a:endParaRPr lang="es-ES" dirty="0">
              <a:solidFill>
                <a:schemeClr val="tx2"/>
              </a:solidFill>
            </a:endParaRPr>
          </a:p>
        </p:txBody>
      </p:sp>
    </p:spTree>
    <p:extLst>
      <p:ext uri="{BB962C8B-B14F-4D97-AF65-F5344CB8AC3E}">
        <p14:creationId xmlns:p14="http://schemas.microsoft.com/office/powerpoint/2010/main" val="3630573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23528" y="1196752"/>
            <a:ext cx="8496944" cy="45365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0" indent="0">
              <a:spcBef>
                <a:spcPts val="0"/>
              </a:spcBef>
              <a:spcAft>
                <a:spcPts val="1200"/>
              </a:spcAft>
              <a:buNone/>
            </a:pPr>
            <a:r>
              <a:rPr lang="es-ES" sz="2000" b="1" u="sng" dirty="0">
                <a:solidFill>
                  <a:srgbClr val="4BACC6"/>
                </a:solidFill>
                <a:latin typeface="Arial Black" pitchFamily="34" charset="0"/>
              </a:rPr>
              <a:t>Efectos adversos</a:t>
            </a:r>
            <a:r>
              <a:rPr lang="es-ES" sz="2000" b="1" dirty="0">
                <a:solidFill>
                  <a:srgbClr val="4BACC6"/>
                </a:solidFill>
                <a:latin typeface="Arial Black" pitchFamily="34" charset="0"/>
              </a:rPr>
              <a:t>:</a:t>
            </a:r>
          </a:p>
          <a:p>
            <a:pPr>
              <a:spcBef>
                <a:spcPts val="0"/>
              </a:spcBef>
              <a:spcAft>
                <a:spcPts val="1200"/>
              </a:spcAft>
            </a:pPr>
            <a:r>
              <a:rPr lang="es-ES" sz="2000" dirty="0">
                <a:latin typeface="Arial Unicode MS" pitchFamily="34" charset="-128"/>
              </a:rPr>
              <a:t>Son muy frecuentes, motivando la suspensión del tratamiento en un 10-20% de los </a:t>
            </a:r>
            <a:r>
              <a:rPr lang="es-ES" sz="2000" dirty="0" smtClean="0">
                <a:latin typeface="Arial Unicode MS" pitchFamily="34" charset="-128"/>
              </a:rPr>
              <a:t>pacientes</a:t>
            </a:r>
            <a:r>
              <a:rPr lang="es-ES" sz="2000" dirty="0">
                <a:latin typeface="Arial Unicode MS" pitchFamily="34" charset="-128"/>
              </a:rPr>
              <a:t>:</a:t>
            </a:r>
            <a:r>
              <a:rPr lang="es-ES" sz="2000" dirty="0" smtClean="0">
                <a:latin typeface="Arial Unicode MS" pitchFamily="34" charset="-128"/>
              </a:rPr>
              <a:t> </a:t>
            </a:r>
          </a:p>
          <a:p>
            <a:pPr lvl="1">
              <a:spcBef>
                <a:spcPts val="0"/>
              </a:spcBef>
              <a:spcAft>
                <a:spcPts val="1200"/>
              </a:spcAft>
            </a:pPr>
            <a:r>
              <a:rPr lang="es-ES" sz="2000" dirty="0" smtClean="0">
                <a:latin typeface="Arial Unicode MS" pitchFamily="34" charset="-128"/>
              </a:rPr>
              <a:t>Dispepsia </a:t>
            </a:r>
            <a:r>
              <a:rPr lang="es-ES" sz="2000" dirty="0">
                <a:latin typeface="Arial Unicode MS" pitchFamily="34" charset="-128"/>
              </a:rPr>
              <a:t>y </a:t>
            </a:r>
            <a:r>
              <a:rPr lang="es-ES" sz="2000" dirty="0" smtClean="0">
                <a:latin typeface="Arial Unicode MS" pitchFamily="34" charset="-128"/>
              </a:rPr>
              <a:t>náuseas: </a:t>
            </a:r>
            <a:r>
              <a:rPr lang="es-ES" sz="2000" dirty="0">
                <a:latin typeface="Arial Unicode MS" pitchFamily="34" charset="-128"/>
              </a:rPr>
              <a:t>pueden aliviarse administrando los comprimidos después de las comidas y aumentando lentamente la dosis</a:t>
            </a:r>
            <a:r>
              <a:rPr lang="es-ES" sz="2000" dirty="0" smtClean="0">
                <a:latin typeface="Arial Unicode MS" pitchFamily="34" charset="-128"/>
              </a:rPr>
              <a:t>.</a:t>
            </a:r>
          </a:p>
          <a:p>
            <a:pPr>
              <a:spcBef>
                <a:spcPts val="0"/>
              </a:spcBef>
              <a:spcAft>
                <a:spcPts val="1200"/>
              </a:spcAft>
            </a:pPr>
            <a:r>
              <a:rPr lang="es-ES" sz="2000" dirty="0">
                <a:latin typeface="Arial Unicode MS" pitchFamily="34" charset="-128"/>
              </a:rPr>
              <a:t>Efectos adversos dosis dependientes: </a:t>
            </a:r>
          </a:p>
          <a:p>
            <a:pPr lvl="1">
              <a:spcBef>
                <a:spcPts val="0"/>
              </a:spcBef>
              <a:spcAft>
                <a:spcPts val="800"/>
              </a:spcAft>
            </a:pPr>
            <a:r>
              <a:rPr lang="es-ES" sz="2000" dirty="0" err="1">
                <a:latin typeface="Arial Unicode MS" pitchFamily="34" charset="-128"/>
              </a:rPr>
              <a:t>Mielosupresión</a:t>
            </a:r>
            <a:r>
              <a:rPr lang="es-ES" sz="2000" dirty="0">
                <a:latin typeface="Arial Unicode MS" pitchFamily="34" charset="-128"/>
              </a:rPr>
              <a:t> (1-2%). </a:t>
            </a:r>
          </a:p>
          <a:p>
            <a:pPr lvl="1">
              <a:spcBef>
                <a:spcPts val="0"/>
              </a:spcBef>
              <a:spcAft>
                <a:spcPts val="800"/>
              </a:spcAft>
            </a:pPr>
            <a:r>
              <a:rPr lang="es-ES" sz="2000" dirty="0">
                <a:latin typeface="Arial Unicode MS" pitchFamily="34" charset="-128"/>
              </a:rPr>
              <a:t>Infecciones virales, bacterianas y fúngicas, incluyendo infecciones graves por microorganismos oportunistas. </a:t>
            </a:r>
          </a:p>
          <a:p>
            <a:pPr lvl="1">
              <a:spcBef>
                <a:spcPts val="0"/>
              </a:spcBef>
              <a:spcAft>
                <a:spcPts val="1200"/>
              </a:spcAft>
            </a:pPr>
            <a:r>
              <a:rPr lang="es-ES" sz="2000" dirty="0">
                <a:latin typeface="Arial Unicode MS" pitchFamily="34" charset="-128"/>
              </a:rPr>
              <a:t>Disfunción hepática (poco frecuente y reversible tras la retirada del fármaco). </a:t>
            </a:r>
          </a:p>
          <a:p>
            <a:pPr lvl="1">
              <a:spcAft>
                <a:spcPts val="1200"/>
              </a:spcAft>
            </a:pPr>
            <a:endParaRPr lang="es-ES" sz="2000" dirty="0">
              <a:latin typeface="Arial Unicode MS" pitchFamily="34" charset="-128"/>
            </a:endParaRPr>
          </a:p>
        </p:txBody>
      </p:sp>
      <p:sp>
        <p:nvSpPr>
          <p:cNvPr id="5" name="Rectangle 2"/>
          <p:cNvSpPr>
            <a:spLocks noGrp="1" noChangeArrowheads="1"/>
          </p:cNvSpPr>
          <p:nvPr>
            <p:ph type="title"/>
          </p:nvPr>
        </p:nvSpPr>
        <p:spPr>
          <a:xfrm>
            <a:off x="467544" y="260648"/>
            <a:ext cx="8229600" cy="864096"/>
          </a:xfrm>
        </p:spPr>
        <p:txBody>
          <a:bodyPr/>
          <a:lstStyle/>
          <a:p>
            <a:r>
              <a:rPr lang="es-ES" b="1" dirty="0" smtClean="0"/>
              <a:t>3. INMUNOMODULADORES (IV)</a:t>
            </a:r>
            <a:endParaRPr lang="es-ES" dirty="0">
              <a:solidFill>
                <a:schemeClr val="tx2"/>
              </a:solidFill>
            </a:endParaRPr>
          </a:p>
        </p:txBody>
      </p:sp>
    </p:spTree>
    <p:extLst>
      <p:ext uri="{BB962C8B-B14F-4D97-AF65-F5344CB8AC3E}">
        <p14:creationId xmlns:p14="http://schemas.microsoft.com/office/powerpoint/2010/main" val="2578601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95536" y="1268760"/>
            <a:ext cx="8748464" cy="4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0"/>
              </a:spcBef>
              <a:spcAft>
                <a:spcPts val="1200"/>
              </a:spcAft>
            </a:pPr>
            <a:r>
              <a:rPr lang="es-ES" sz="2000" dirty="0" smtClean="0">
                <a:latin typeface="Arial Unicode MS" pitchFamily="34" charset="-128"/>
              </a:rPr>
              <a:t>Efectos </a:t>
            </a:r>
            <a:r>
              <a:rPr lang="es-ES" sz="2000" dirty="0">
                <a:latin typeface="Arial Unicode MS" pitchFamily="34" charset="-128"/>
              </a:rPr>
              <a:t>independientes de la </a:t>
            </a:r>
            <a:r>
              <a:rPr lang="es-ES" sz="2000" dirty="0" smtClean="0">
                <a:latin typeface="Arial Unicode MS" pitchFamily="34" charset="-128"/>
              </a:rPr>
              <a:t>dosis: </a:t>
            </a:r>
          </a:p>
          <a:p>
            <a:pPr lvl="1">
              <a:spcBef>
                <a:spcPts val="0"/>
              </a:spcBef>
              <a:spcAft>
                <a:spcPts val="800"/>
              </a:spcAft>
            </a:pPr>
            <a:r>
              <a:rPr lang="es-ES" sz="2000" dirty="0">
                <a:latin typeface="Arial Unicode MS" pitchFamily="34" charset="-128"/>
              </a:rPr>
              <a:t>Pancreatitis (1,4</a:t>
            </a:r>
            <a:r>
              <a:rPr lang="es-ES" sz="2000" dirty="0" smtClean="0">
                <a:latin typeface="Arial Unicode MS" pitchFamily="34" charset="-128"/>
              </a:rPr>
              <a:t>%). </a:t>
            </a:r>
            <a:endParaRPr lang="es-ES" sz="2000" dirty="0">
              <a:latin typeface="Arial Unicode MS" pitchFamily="34" charset="-128"/>
            </a:endParaRPr>
          </a:p>
          <a:p>
            <a:pPr lvl="1">
              <a:spcBef>
                <a:spcPts val="0"/>
              </a:spcBef>
              <a:spcAft>
                <a:spcPts val="800"/>
              </a:spcAft>
            </a:pPr>
            <a:r>
              <a:rPr lang="es-ES" sz="2000" dirty="0">
                <a:latin typeface="Arial Unicode MS" pitchFamily="34" charset="-128"/>
              </a:rPr>
              <a:t>Reacciones alérgicas (fiebre, artritis, </a:t>
            </a:r>
            <a:r>
              <a:rPr lang="es-ES" sz="2000" dirty="0" err="1">
                <a:latin typeface="Arial Unicode MS" pitchFamily="34" charset="-128"/>
              </a:rPr>
              <a:t>rash</a:t>
            </a:r>
            <a:r>
              <a:rPr lang="es-ES" sz="2000" dirty="0">
                <a:latin typeface="Arial Unicode MS" pitchFamily="34" charset="-128"/>
              </a:rPr>
              <a:t>...). </a:t>
            </a:r>
          </a:p>
          <a:p>
            <a:pPr lvl="1">
              <a:spcBef>
                <a:spcPts val="0"/>
              </a:spcBef>
              <a:spcAft>
                <a:spcPts val="1500"/>
              </a:spcAft>
            </a:pPr>
            <a:r>
              <a:rPr lang="es-ES" sz="2000" dirty="0">
                <a:latin typeface="Arial Unicode MS" pitchFamily="34" charset="-128"/>
              </a:rPr>
              <a:t>Neoplasias (linfoma no </a:t>
            </a:r>
            <a:r>
              <a:rPr lang="es-ES" sz="2000" dirty="0" err="1">
                <a:latin typeface="Arial Unicode MS" pitchFamily="34" charset="-128"/>
              </a:rPr>
              <a:t>Hodgkin</a:t>
            </a:r>
            <a:r>
              <a:rPr lang="es-ES" sz="2000" dirty="0">
                <a:latin typeface="Arial Unicode MS" pitchFamily="34" charset="-128"/>
              </a:rPr>
              <a:t> y otros trastornos </a:t>
            </a:r>
            <a:r>
              <a:rPr lang="es-ES" sz="2000" dirty="0" err="1">
                <a:latin typeface="Arial Unicode MS" pitchFamily="34" charset="-128"/>
              </a:rPr>
              <a:t>linfoproliferativos</a:t>
            </a:r>
            <a:r>
              <a:rPr lang="es-ES" sz="2000" dirty="0">
                <a:latin typeface="Arial Unicode MS" pitchFamily="34" charset="-128"/>
              </a:rPr>
              <a:t>, carcinoma </a:t>
            </a:r>
            <a:r>
              <a:rPr lang="es-ES" sz="2000" dirty="0" err="1">
                <a:latin typeface="Arial Unicode MS" pitchFamily="34" charset="-128"/>
              </a:rPr>
              <a:t>basocelular</a:t>
            </a:r>
            <a:r>
              <a:rPr lang="es-ES" sz="2000" dirty="0">
                <a:latin typeface="Arial Unicode MS" pitchFamily="34" charset="-128"/>
              </a:rPr>
              <a:t> de piel y carcinoma de cérvix). </a:t>
            </a:r>
            <a:endParaRPr lang="es-ES" sz="2000" dirty="0" smtClean="0">
              <a:latin typeface="Arial Unicode MS" pitchFamily="34" charset="-128"/>
            </a:endParaRPr>
          </a:p>
          <a:p>
            <a:pPr>
              <a:spcBef>
                <a:spcPts val="0"/>
              </a:spcBef>
              <a:spcAft>
                <a:spcPts val="1500"/>
              </a:spcAft>
            </a:pPr>
            <a:r>
              <a:rPr lang="es-ES" sz="2000" dirty="0">
                <a:latin typeface="Arial Unicode MS" pitchFamily="34" charset="-128"/>
              </a:rPr>
              <a:t>Debido a este riesgo de efectos adversos graves, es recomendable la </a:t>
            </a:r>
            <a:r>
              <a:rPr lang="es-ES" sz="2000" b="1" dirty="0">
                <a:latin typeface="Arial Unicode MS" pitchFamily="34" charset="-128"/>
              </a:rPr>
              <a:t>monitorización hepática y hematológica con periodicidad semanal </a:t>
            </a:r>
            <a:r>
              <a:rPr lang="es-ES" sz="2000" dirty="0">
                <a:latin typeface="Arial Unicode MS" pitchFamily="34" charset="-128"/>
              </a:rPr>
              <a:t>al principio del tratamiento y </a:t>
            </a:r>
            <a:r>
              <a:rPr lang="es-ES" sz="2000" dirty="0" smtClean="0">
                <a:latin typeface="Arial Unicode MS" pitchFamily="34" charset="-128"/>
              </a:rPr>
              <a:t>trimestralmente.</a:t>
            </a:r>
          </a:p>
          <a:p>
            <a:pPr>
              <a:spcBef>
                <a:spcPts val="0"/>
              </a:spcBef>
              <a:spcAft>
                <a:spcPts val="1200"/>
              </a:spcAft>
            </a:pPr>
            <a:r>
              <a:rPr lang="es-ES" sz="2000" dirty="0" smtClean="0">
                <a:latin typeface="Arial Unicode MS" pitchFamily="34" charset="-128"/>
              </a:rPr>
              <a:t>Es </a:t>
            </a:r>
            <a:r>
              <a:rPr lang="es-ES" sz="2000" dirty="0">
                <a:latin typeface="Arial Unicode MS" pitchFamily="34" charset="-128"/>
              </a:rPr>
              <a:t>importante instruir al paciente para que informe a su médico si presenta signos o síntomas inusuales de infección</a:t>
            </a:r>
            <a:r>
              <a:rPr lang="es-ES" sz="2000" dirty="0" smtClean="0">
                <a:latin typeface="Arial Unicode MS" pitchFamily="34" charset="-128"/>
              </a:rPr>
              <a:t>.</a:t>
            </a:r>
            <a:endParaRPr lang="es-ES" sz="2000" dirty="0">
              <a:latin typeface="Arial Unicode MS" pitchFamily="34" charset="-128"/>
            </a:endParaRPr>
          </a:p>
        </p:txBody>
      </p:sp>
      <p:sp>
        <p:nvSpPr>
          <p:cNvPr id="5" name="Rectangle 2"/>
          <p:cNvSpPr>
            <a:spLocks noGrp="1" noChangeArrowheads="1"/>
          </p:cNvSpPr>
          <p:nvPr>
            <p:ph type="title"/>
          </p:nvPr>
        </p:nvSpPr>
        <p:spPr>
          <a:xfrm>
            <a:off x="467544" y="260648"/>
            <a:ext cx="8229600" cy="864096"/>
          </a:xfrm>
        </p:spPr>
        <p:txBody>
          <a:bodyPr/>
          <a:lstStyle/>
          <a:p>
            <a:r>
              <a:rPr lang="es-ES" b="1" dirty="0" smtClean="0"/>
              <a:t>3. INMUNOMODULADORES (V)</a:t>
            </a:r>
            <a:endParaRPr lang="es-ES" dirty="0">
              <a:solidFill>
                <a:schemeClr val="tx2"/>
              </a:solidFill>
            </a:endParaRPr>
          </a:p>
        </p:txBody>
      </p:sp>
    </p:spTree>
    <p:extLst>
      <p:ext uri="{BB962C8B-B14F-4D97-AF65-F5344CB8AC3E}">
        <p14:creationId xmlns:p14="http://schemas.microsoft.com/office/powerpoint/2010/main" val="24616325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116632"/>
            <a:ext cx="8892480" cy="1115616"/>
          </a:xfrm>
        </p:spPr>
        <p:txBody>
          <a:bodyPr/>
          <a:lstStyle/>
          <a:p>
            <a:r>
              <a:rPr lang="es-ES" sz="3100" b="1" dirty="0" smtClean="0"/>
              <a:t>4. AGENTES </a:t>
            </a:r>
            <a:r>
              <a:rPr lang="es-ES" sz="3100" b="1" dirty="0"/>
              <a:t>BIOLÓGICOS (anti-TNF</a:t>
            </a:r>
            <a:r>
              <a:rPr lang="es-ES" sz="3100" b="1" dirty="0" smtClean="0"/>
              <a:t>) (</a:t>
            </a:r>
            <a:r>
              <a:rPr lang="es-ES" sz="3100" b="1" dirty="0"/>
              <a:t>I)</a:t>
            </a:r>
          </a:p>
        </p:txBody>
      </p:sp>
      <p:sp>
        <p:nvSpPr>
          <p:cNvPr id="19459" name="Rectangle 3"/>
          <p:cNvSpPr>
            <a:spLocks noGrp="1" noChangeArrowheads="1"/>
          </p:cNvSpPr>
          <p:nvPr>
            <p:ph idx="4294967295"/>
          </p:nvPr>
        </p:nvSpPr>
        <p:spPr bwMode="auto">
          <a:xfrm>
            <a:off x="251520" y="1268760"/>
            <a:ext cx="8568952" cy="44644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Los </a:t>
            </a:r>
            <a:r>
              <a:rPr lang="es-ES" sz="2000" dirty="0">
                <a:latin typeface="Arial Unicode MS" pitchFamily="34" charset="-128"/>
              </a:rPr>
              <a:t>anti-TNF más utilizados son </a:t>
            </a:r>
            <a:r>
              <a:rPr lang="es-ES" sz="2000" dirty="0" err="1">
                <a:latin typeface="Arial Unicode MS" pitchFamily="34" charset="-128"/>
              </a:rPr>
              <a:t>infliximab</a:t>
            </a:r>
            <a:r>
              <a:rPr lang="es-ES" sz="2000" dirty="0">
                <a:latin typeface="Arial Unicode MS" pitchFamily="34" charset="-128"/>
              </a:rPr>
              <a:t> (IFX) y </a:t>
            </a:r>
            <a:r>
              <a:rPr lang="es-ES" sz="2000" dirty="0" err="1">
                <a:latin typeface="Arial Unicode MS" pitchFamily="34" charset="-128"/>
              </a:rPr>
              <a:t>adalimumab</a:t>
            </a:r>
            <a:r>
              <a:rPr lang="es-ES" sz="2000" dirty="0">
                <a:latin typeface="Arial Unicode MS" pitchFamily="34" charset="-128"/>
              </a:rPr>
              <a:t> (ADA), </a:t>
            </a:r>
            <a:r>
              <a:rPr lang="es-ES" sz="2000" dirty="0" smtClean="0">
                <a:latin typeface="Arial Unicode MS" pitchFamily="34" charset="-128"/>
              </a:rPr>
              <a:t>aprobados </a:t>
            </a:r>
            <a:r>
              <a:rPr lang="es-ES" sz="2000" dirty="0">
                <a:latin typeface="Arial Unicode MS" pitchFamily="34" charset="-128"/>
              </a:rPr>
              <a:t>para el tratamiento de la EC y de la CU de moderada a grave, tanto en población pediátrica como en adultos, cuando hay una respuesta insuficiente, intolerancia o contraindicaciones al tratamiento convencional. </a:t>
            </a:r>
            <a:endParaRPr lang="es-ES" sz="2000" dirty="0" smtClean="0">
              <a:latin typeface="Arial Unicode MS" pitchFamily="34" charset="-128"/>
            </a:endParaRPr>
          </a:p>
          <a:p>
            <a:pPr lvl="1">
              <a:spcAft>
                <a:spcPts val="600"/>
              </a:spcAft>
            </a:pPr>
            <a:r>
              <a:rPr lang="es-ES" sz="2000" dirty="0">
                <a:latin typeface="Arial Unicode MS" pitchFamily="34" charset="-128"/>
              </a:rPr>
              <a:t>IFX se administra por vía intravenosa en el ámbito hospitalario.</a:t>
            </a:r>
          </a:p>
          <a:p>
            <a:pPr lvl="1">
              <a:spcAft>
                <a:spcPts val="1200"/>
              </a:spcAft>
            </a:pPr>
            <a:r>
              <a:rPr lang="es-ES" sz="2000" dirty="0">
                <a:latin typeface="Arial Unicode MS" pitchFamily="34" charset="-128"/>
              </a:rPr>
              <a:t>ADA se administra por vía subcutánea y se dispensa en los servicios de farmacia hospitalaria</a:t>
            </a:r>
            <a:r>
              <a:rPr lang="es-ES" sz="2000" dirty="0" smtClean="0">
                <a:latin typeface="Arial Unicode MS" pitchFamily="34" charset="-128"/>
              </a:rPr>
              <a:t>.</a:t>
            </a:r>
          </a:p>
          <a:p>
            <a:pPr>
              <a:spcAft>
                <a:spcPts val="1200"/>
              </a:spcAft>
            </a:pPr>
            <a:r>
              <a:rPr lang="es-ES" sz="2000" dirty="0">
                <a:latin typeface="Arial Unicode MS" pitchFamily="34" charset="-128"/>
              </a:rPr>
              <a:t>Para los pacientes que no responden a estos fármacos se usan otros agentes biológicos como </a:t>
            </a:r>
            <a:r>
              <a:rPr lang="es-ES" sz="2000" dirty="0" err="1">
                <a:latin typeface="Arial Unicode MS" pitchFamily="34" charset="-128"/>
              </a:rPr>
              <a:t>ustekinumab</a:t>
            </a:r>
            <a:r>
              <a:rPr lang="es-ES" sz="2000" dirty="0">
                <a:latin typeface="Arial Unicode MS" pitchFamily="34" charset="-128"/>
              </a:rPr>
              <a:t>, </a:t>
            </a:r>
            <a:r>
              <a:rPr lang="es-ES" sz="2000" dirty="0" err="1">
                <a:latin typeface="Arial Unicode MS" pitchFamily="34" charset="-128"/>
              </a:rPr>
              <a:t>golimumab</a:t>
            </a:r>
            <a:r>
              <a:rPr lang="es-ES" sz="2000" dirty="0">
                <a:latin typeface="Arial Unicode MS" pitchFamily="34" charset="-128"/>
              </a:rPr>
              <a:t> o </a:t>
            </a:r>
            <a:r>
              <a:rPr lang="es-ES" sz="2000" dirty="0" err="1">
                <a:latin typeface="Arial Unicode MS" pitchFamily="34" charset="-128"/>
              </a:rPr>
              <a:t>vedolizumab</a:t>
            </a:r>
            <a:r>
              <a:rPr lang="es-ES" sz="2000" dirty="0">
                <a:latin typeface="Arial Unicode MS" pitchFamily="34" charset="-128"/>
              </a:rPr>
              <a:t>.</a:t>
            </a:r>
          </a:p>
          <a:p>
            <a:pPr lvl="1">
              <a:spcAft>
                <a:spcPts val="1200"/>
              </a:spcAft>
            </a:pPr>
            <a:endParaRPr lang="es-ES" sz="2000" dirty="0">
              <a:latin typeface="Arial Unicode MS" pitchFamily="34" charset="-128"/>
            </a:endParaRPr>
          </a:p>
        </p:txBody>
      </p:sp>
    </p:spTree>
    <p:extLst>
      <p:ext uri="{BB962C8B-B14F-4D97-AF65-F5344CB8AC3E}">
        <p14:creationId xmlns:p14="http://schemas.microsoft.com/office/powerpoint/2010/main" val="27344521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251520" y="1196752"/>
            <a:ext cx="8712968" cy="4608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0" indent="0">
              <a:spcBef>
                <a:spcPts val="0"/>
              </a:spcBef>
              <a:spcAft>
                <a:spcPts val="800"/>
              </a:spcAft>
              <a:buNone/>
            </a:pPr>
            <a:r>
              <a:rPr lang="es-ES" sz="1900" b="1" u="sng" dirty="0">
                <a:solidFill>
                  <a:srgbClr val="4BACC6"/>
                </a:solidFill>
                <a:latin typeface="Arial Black" pitchFamily="34" charset="0"/>
              </a:rPr>
              <a:t>Efectos </a:t>
            </a:r>
            <a:r>
              <a:rPr lang="es-ES" sz="1900" b="1" u="sng" dirty="0" smtClean="0">
                <a:solidFill>
                  <a:srgbClr val="4BACC6"/>
                </a:solidFill>
                <a:latin typeface="Arial Black" pitchFamily="34" charset="0"/>
              </a:rPr>
              <a:t>adversos</a:t>
            </a:r>
            <a:r>
              <a:rPr lang="es-ES" sz="1900" b="1" dirty="0" smtClean="0">
                <a:solidFill>
                  <a:srgbClr val="4BACC6"/>
                </a:solidFill>
                <a:latin typeface="Arial Black" pitchFamily="34" charset="0"/>
              </a:rPr>
              <a:t>:</a:t>
            </a:r>
            <a:endParaRPr lang="es-ES" sz="1900" b="1" dirty="0">
              <a:solidFill>
                <a:srgbClr val="4BACC6"/>
              </a:solidFill>
              <a:latin typeface="Arial Black" pitchFamily="34" charset="0"/>
            </a:endParaRPr>
          </a:p>
          <a:p>
            <a:pPr>
              <a:spcBef>
                <a:spcPts val="0"/>
              </a:spcBef>
              <a:spcAft>
                <a:spcPts val="800"/>
              </a:spcAft>
            </a:pPr>
            <a:r>
              <a:rPr lang="es-ES" sz="1900" dirty="0" smtClean="0">
                <a:latin typeface="Arial Unicode MS" pitchFamily="34" charset="-128"/>
              </a:rPr>
              <a:t>Aumento </a:t>
            </a:r>
            <a:r>
              <a:rPr lang="es-ES" sz="1900" dirty="0">
                <a:latin typeface="Arial Unicode MS" pitchFamily="34" charset="-128"/>
              </a:rPr>
              <a:t>de </a:t>
            </a:r>
            <a:r>
              <a:rPr lang="es-ES" sz="1900" dirty="0" smtClean="0">
                <a:latin typeface="Arial Unicode MS" pitchFamily="34" charset="-128"/>
              </a:rPr>
              <a:t>susceptibilidad </a:t>
            </a:r>
            <a:r>
              <a:rPr lang="es-ES" sz="1900" dirty="0">
                <a:latin typeface="Arial Unicode MS" pitchFamily="34" charset="-128"/>
              </a:rPr>
              <a:t>a </a:t>
            </a:r>
            <a:r>
              <a:rPr lang="es-ES" sz="1900" dirty="0" smtClean="0">
                <a:latin typeface="Arial Unicode MS" pitchFamily="34" charset="-128"/>
              </a:rPr>
              <a:t>infecciones, reactivación </a:t>
            </a:r>
            <a:r>
              <a:rPr lang="es-ES" sz="1900" dirty="0">
                <a:latin typeface="Arial Unicode MS" pitchFamily="34" charset="-128"/>
              </a:rPr>
              <a:t>de tuberculosis latente y de </a:t>
            </a:r>
            <a:r>
              <a:rPr lang="es-ES" sz="1900" dirty="0" smtClean="0">
                <a:latin typeface="Arial Unicode MS" pitchFamily="34" charset="-128"/>
              </a:rPr>
              <a:t>hepatitis </a:t>
            </a:r>
            <a:r>
              <a:rPr lang="es-ES" sz="1900" dirty="0">
                <a:latin typeface="Arial Unicode MS" pitchFamily="34" charset="-128"/>
              </a:rPr>
              <a:t>B en portadores asintomáticos. </a:t>
            </a:r>
            <a:r>
              <a:rPr lang="es-ES" sz="1900" dirty="0" smtClean="0">
                <a:latin typeface="Arial Unicode MS" pitchFamily="34" charset="-128"/>
              </a:rPr>
              <a:t>Mayor riesgo en </a:t>
            </a:r>
            <a:r>
              <a:rPr lang="es-ES" sz="1900" dirty="0">
                <a:latin typeface="Arial Unicode MS" pitchFamily="34" charset="-128"/>
              </a:rPr>
              <a:t>tratamientos </a:t>
            </a:r>
            <a:r>
              <a:rPr lang="es-ES" sz="1900" dirty="0" smtClean="0">
                <a:latin typeface="Arial Unicode MS" pitchFamily="34" charset="-128"/>
              </a:rPr>
              <a:t>con </a:t>
            </a:r>
            <a:r>
              <a:rPr lang="es-ES" sz="1900" dirty="0">
                <a:latin typeface="Arial Unicode MS" pitchFamily="34" charset="-128"/>
              </a:rPr>
              <a:t>tres inmunosupresores. </a:t>
            </a:r>
            <a:endParaRPr lang="es-ES" sz="1900" dirty="0" smtClean="0">
              <a:latin typeface="Arial Unicode MS" pitchFamily="34" charset="-128"/>
            </a:endParaRPr>
          </a:p>
          <a:p>
            <a:pPr>
              <a:spcBef>
                <a:spcPts val="0"/>
              </a:spcBef>
              <a:spcAft>
                <a:spcPts val="800"/>
              </a:spcAft>
            </a:pPr>
            <a:r>
              <a:rPr lang="es-ES" sz="1900" dirty="0" smtClean="0">
                <a:latin typeface="Arial Unicode MS" pitchFamily="34" charset="-128"/>
              </a:rPr>
              <a:t>El </a:t>
            </a:r>
            <a:r>
              <a:rPr lang="es-ES" sz="1900" dirty="0">
                <a:latin typeface="Arial Unicode MS" pitchFamily="34" charset="-128"/>
              </a:rPr>
              <a:t>síndrome lupus-</a:t>
            </a:r>
            <a:r>
              <a:rPr lang="es-ES" sz="1900" dirty="0" err="1">
                <a:latin typeface="Arial Unicode MS" pitchFamily="34" charset="-128"/>
              </a:rPr>
              <a:t>like</a:t>
            </a:r>
            <a:r>
              <a:rPr lang="es-ES" sz="1900" dirty="0">
                <a:latin typeface="Arial Unicode MS" pitchFamily="34" charset="-128"/>
              </a:rPr>
              <a:t> es una complicación rara, y </a:t>
            </a:r>
            <a:r>
              <a:rPr lang="es-ES" sz="1900" dirty="0" smtClean="0">
                <a:latin typeface="Arial Unicode MS" pitchFamily="34" charset="-128"/>
              </a:rPr>
              <a:t>habitualmente </a:t>
            </a:r>
            <a:r>
              <a:rPr lang="es-ES" sz="1900" dirty="0">
                <a:latin typeface="Arial Unicode MS" pitchFamily="34" charset="-128"/>
              </a:rPr>
              <a:t>responde </a:t>
            </a:r>
            <a:r>
              <a:rPr lang="es-ES" sz="1900" dirty="0" smtClean="0">
                <a:latin typeface="Arial Unicode MS" pitchFamily="34" charset="-128"/>
              </a:rPr>
              <a:t>a </a:t>
            </a:r>
            <a:r>
              <a:rPr lang="es-ES" sz="1900" dirty="0">
                <a:latin typeface="Arial Unicode MS" pitchFamily="34" charset="-128"/>
              </a:rPr>
              <a:t>la suspensión del </a:t>
            </a:r>
            <a:r>
              <a:rPr lang="es-ES" sz="1900" dirty="0" smtClean="0">
                <a:latin typeface="Arial Unicode MS" pitchFamily="34" charset="-128"/>
              </a:rPr>
              <a:t>tratamiento. </a:t>
            </a:r>
          </a:p>
          <a:p>
            <a:pPr lvl="0">
              <a:spcBef>
                <a:spcPts val="0"/>
              </a:spcBef>
              <a:spcAft>
                <a:spcPts val="1200"/>
              </a:spcAft>
            </a:pPr>
            <a:r>
              <a:rPr lang="es-ES" sz="1900" dirty="0" smtClean="0">
                <a:latin typeface="Arial Unicode MS" pitchFamily="34" charset="-128"/>
              </a:rPr>
              <a:t>En </a:t>
            </a:r>
            <a:r>
              <a:rPr lang="es-ES" sz="1900" dirty="0">
                <a:latin typeface="Arial Unicode MS" pitchFamily="34" charset="-128"/>
              </a:rPr>
              <a:t>los ensayos clínicos controlados </a:t>
            </a:r>
            <a:r>
              <a:rPr lang="es-ES" sz="1900" dirty="0" smtClean="0">
                <a:latin typeface="Arial Unicode MS" pitchFamily="34" charset="-128"/>
              </a:rPr>
              <a:t>se </a:t>
            </a:r>
            <a:r>
              <a:rPr lang="es-ES" sz="1900" dirty="0">
                <a:latin typeface="Arial Unicode MS" pitchFamily="34" charset="-128"/>
              </a:rPr>
              <a:t>han observado más casos de neoplasias, incluyendo </a:t>
            </a:r>
            <a:r>
              <a:rPr lang="es-ES" sz="1900" dirty="0" smtClean="0">
                <a:latin typeface="Arial Unicode MS" pitchFamily="34" charset="-128"/>
              </a:rPr>
              <a:t>linfoma.</a:t>
            </a:r>
            <a:r>
              <a:rPr lang="es-ES" sz="1900" b="1" u="sng" dirty="0">
                <a:solidFill>
                  <a:prstClr val="black"/>
                </a:solidFill>
                <a:latin typeface="Arial Unicode MS" pitchFamily="34" charset="-128"/>
              </a:rPr>
              <a:t> </a:t>
            </a:r>
            <a:endParaRPr lang="es-ES" sz="1900" b="1" u="sng" dirty="0" smtClean="0">
              <a:solidFill>
                <a:prstClr val="black"/>
              </a:solidFill>
              <a:latin typeface="Arial Unicode MS" pitchFamily="34" charset="-128"/>
            </a:endParaRPr>
          </a:p>
          <a:p>
            <a:pPr marL="0" indent="0">
              <a:spcBef>
                <a:spcPts val="0"/>
              </a:spcBef>
              <a:spcAft>
                <a:spcPts val="800"/>
              </a:spcAft>
              <a:buNone/>
            </a:pPr>
            <a:r>
              <a:rPr lang="es-ES" sz="1900" b="1" u="sng" dirty="0" smtClean="0">
                <a:solidFill>
                  <a:srgbClr val="4BACC6"/>
                </a:solidFill>
                <a:latin typeface="Arial Black" pitchFamily="34" charset="0"/>
              </a:rPr>
              <a:t>Contraindicaciones</a:t>
            </a:r>
            <a:r>
              <a:rPr lang="es-ES" sz="1900" b="1" dirty="0" smtClean="0">
                <a:solidFill>
                  <a:srgbClr val="4BACC6"/>
                </a:solidFill>
                <a:latin typeface="Arial Black" pitchFamily="34" charset="0"/>
              </a:rPr>
              <a:t>:</a:t>
            </a:r>
            <a:endParaRPr lang="es-ES" sz="1900" b="1" u="sng" dirty="0">
              <a:solidFill>
                <a:srgbClr val="4BACC6"/>
              </a:solidFill>
              <a:latin typeface="Arial Black" pitchFamily="34" charset="0"/>
            </a:endParaRPr>
          </a:p>
          <a:p>
            <a:pPr>
              <a:spcBef>
                <a:spcPts val="0"/>
              </a:spcBef>
              <a:spcAft>
                <a:spcPts val="800"/>
              </a:spcAft>
            </a:pPr>
            <a:r>
              <a:rPr lang="es-ES" sz="1900" dirty="0" smtClean="0">
                <a:latin typeface="Arial Unicode MS" pitchFamily="34" charset="-128"/>
              </a:rPr>
              <a:t>En </a:t>
            </a:r>
            <a:r>
              <a:rPr lang="es-ES" sz="1900" dirty="0">
                <a:latin typeface="Arial Unicode MS" pitchFamily="34" charset="-128"/>
              </a:rPr>
              <a:t>infecciones </a:t>
            </a:r>
            <a:r>
              <a:rPr lang="es-ES" sz="1900" dirty="0" smtClean="0">
                <a:latin typeface="Arial Unicode MS" pitchFamily="34" charset="-128"/>
              </a:rPr>
              <a:t>activas: antes </a:t>
            </a:r>
            <a:r>
              <a:rPr lang="es-ES" sz="1900" dirty="0">
                <a:latin typeface="Arial Unicode MS" pitchFamily="34" charset="-128"/>
              </a:rPr>
              <a:t>de iniciar el tratamiento </a:t>
            </a:r>
            <a:r>
              <a:rPr lang="es-ES" sz="1900" dirty="0" smtClean="0">
                <a:latin typeface="Arial Unicode MS" pitchFamily="34" charset="-128"/>
              </a:rPr>
              <a:t>valorar </a:t>
            </a:r>
            <a:r>
              <a:rPr lang="es-ES" sz="1900" dirty="0">
                <a:latin typeface="Arial Unicode MS" pitchFamily="34" charset="-128"/>
              </a:rPr>
              <a:t>y tratar los abscesos perianales o abdominales. </a:t>
            </a:r>
          </a:p>
          <a:p>
            <a:pPr>
              <a:spcBef>
                <a:spcPts val="0"/>
              </a:spcBef>
              <a:spcAft>
                <a:spcPts val="1200"/>
              </a:spcAft>
            </a:pPr>
            <a:r>
              <a:rPr lang="es-ES" sz="1900" dirty="0" smtClean="0">
                <a:latin typeface="Arial Unicode MS" pitchFamily="34" charset="-128"/>
              </a:rPr>
              <a:t>En </a:t>
            </a:r>
            <a:r>
              <a:rPr lang="es-ES" sz="1900" dirty="0">
                <a:latin typeface="Arial Unicode MS" pitchFamily="34" charset="-128"/>
              </a:rPr>
              <a:t>insuficiencia cardiaca (NYHA III/IV).</a:t>
            </a:r>
          </a:p>
          <a:p>
            <a:pPr lvl="0">
              <a:spcAft>
                <a:spcPts val="1200"/>
              </a:spcAft>
            </a:pPr>
            <a:endParaRPr lang="es-ES" sz="2000" dirty="0">
              <a:latin typeface="Arial Unicode MS" pitchFamily="34" charset="-128"/>
            </a:endParaRPr>
          </a:p>
        </p:txBody>
      </p:sp>
      <p:sp>
        <p:nvSpPr>
          <p:cNvPr id="5" name="Rectangle 2"/>
          <p:cNvSpPr>
            <a:spLocks noGrp="1" noChangeArrowheads="1"/>
          </p:cNvSpPr>
          <p:nvPr>
            <p:ph type="title"/>
          </p:nvPr>
        </p:nvSpPr>
        <p:spPr>
          <a:xfrm>
            <a:off x="144016" y="116632"/>
            <a:ext cx="8892480" cy="1115616"/>
          </a:xfrm>
        </p:spPr>
        <p:txBody>
          <a:bodyPr/>
          <a:lstStyle/>
          <a:p>
            <a:r>
              <a:rPr lang="es-ES" sz="3100" b="1" dirty="0" smtClean="0"/>
              <a:t>4. AGENTES </a:t>
            </a:r>
            <a:r>
              <a:rPr lang="es-ES" sz="3100" b="1" dirty="0"/>
              <a:t>BIOLÓGICOS (anti-TNF</a:t>
            </a:r>
            <a:r>
              <a:rPr lang="es-ES" sz="3100" b="1" dirty="0" smtClean="0"/>
              <a:t>) (II)</a:t>
            </a:r>
            <a:endParaRPr lang="es-ES" sz="3100" b="1" dirty="0"/>
          </a:p>
        </p:txBody>
      </p:sp>
    </p:spTree>
    <p:extLst>
      <p:ext uri="{BB962C8B-B14F-4D97-AF65-F5344CB8AC3E}">
        <p14:creationId xmlns:p14="http://schemas.microsoft.com/office/powerpoint/2010/main" val="4125123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251520" y="1196752"/>
            <a:ext cx="8352928" cy="42484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Papel bien </a:t>
            </a:r>
            <a:r>
              <a:rPr lang="es-ES" sz="2000" dirty="0">
                <a:latin typeface="Arial Unicode MS" pitchFamily="34" charset="-128"/>
              </a:rPr>
              <a:t>establecido en las complicaciones sépticas de la EII </a:t>
            </a:r>
            <a:r>
              <a:rPr lang="es-ES" sz="2000" dirty="0" smtClean="0">
                <a:latin typeface="Arial Unicode MS" pitchFamily="34" charset="-128"/>
              </a:rPr>
              <a:t>y </a:t>
            </a:r>
            <a:r>
              <a:rPr lang="es-ES" sz="2000" dirty="0">
                <a:latin typeface="Arial Unicode MS" pitchFamily="34" charset="-128"/>
              </a:rPr>
              <a:t>en el tratamiento de la </a:t>
            </a:r>
            <a:r>
              <a:rPr lang="es-ES" sz="2000" dirty="0" err="1">
                <a:latin typeface="Arial Unicode MS" pitchFamily="34" charset="-128"/>
              </a:rPr>
              <a:t>pouchitis</a:t>
            </a:r>
            <a:r>
              <a:rPr lang="es-ES" sz="2000" dirty="0">
                <a:latin typeface="Arial Unicode MS" pitchFamily="34" charset="-128"/>
              </a:rPr>
              <a:t> o </a:t>
            </a:r>
            <a:r>
              <a:rPr lang="es-ES" sz="2000" dirty="0" err="1" smtClean="0">
                <a:latin typeface="Arial Unicode MS" pitchFamily="34" charset="-128"/>
              </a:rPr>
              <a:t>reservoritis</a:t>
            </a:r>
            <a:r>
              <a:rPr lang="es-ES" sz="2000" dirty="0" smtClean="0">
                <a:latin typeface="Arial Unicode MS" pitchFamily="34" charset="-128"/>
              </a:rPr>
              <a:t>. En la </a:t>
            </a:r>
            <a:r>
              <a:rPr lang="es-ES" sz="2000" dirty="0">
                <a:latin typeface="Arial Unicode MS" pitchFamily="34" charset="-128"/>
              </a:rPr>
              <a:t>enfermedad primaria no está bien </a:t>
            </a:r>
            <a:r>
              <a:rPr lang="es-ES" sz="2000" dirty="0" smtClean="0">
                <a:latin typeface="Arial Unicode MS" pitchFamily="34" charset="-128"/>
              </a:rPr>
              <a:t>establecido. </a:t>
            </a:r>
          </a:p>
          <a:p>
            <a:pPr>
              <a:spcAft>
                <a:spcPts val="1200"/>
              </a:spcAft>
            </a:pPr>
            <a:r>
              <a:rPr lang="es-ES" sz="2000" dirty="0" smtClean="0">
                <a:latin typeface="Arial Unicode MS" pitchFamily="34" charset="-128"/>
              </a:rPr>
              <a:t>Los </a:t>
            </a:r>
            <a:r>
              <a:rPr lang="es-ES" sz="2000" dirty="0">
                <a:latin typeface="Arial Unicode MS" pitchFamily="34" charset="-128"/>
              </a:rPr>
              <a:t>más frecuentemente empleados </a:t>
            </a:r>
            <a:r>
              <a:rPr lang="es-ES" sz="2000" dirty="0" smtClean="0">
                <a:latin typeface="Arial Unicode MS" pitchFamily="34" charset="-128"/>
              </a:rPr>
              <a:t>son:</a:t>
            </a:r>
          </a:p>
          <a:p>
            <a:pPr lvl="1">
              <a:spcAft>
                <a:spcPts val="0"/>
              </a:spcAft>
            </a:pPr>
            <a:r>
              <a:rPr lang="es-ES" sz="2000" dirty="0" err="1">
                <a:latin typeface="Arial Unicode MS" pitchFamily="34" charset="-128"/>
              </a:rPr>
              <a:t>Ciprofloxacino</a:t>
            </a:r>
            <a:r>
              <a:rPr lang="es-ES" sz="2000" dirty="0">
                <a:latin typeface="Arial Unicode MS" pitchFamily="34" charset="-128"/>
              </a:rPr>
              <a:t> (500 mg/12 h</a:t>
            </a:r>
            <a:r>
              <a:rPr lang="es-ES" sz="2000" dirty="0" smtClean="0">
                <a:latin typeface="Arial Unicode MS" pitchFamily="34" charset="-128"/>
              </a:rPr>
              <a:t>). </a:t>
            </a:r>
          </a:p>
          <a:p>
            <a:pPr marL="723900" lvl="1" indent="0">
              <a:spcBef>
                <a:spcPts val="0"/>
              </a:spcBef>
              <a:spcAft>
                <a:spcPts val="1200"/>
              </a:spcAft>
              <a:buNone/>
            </a:pPr>
            <a:r>
              <a:rPr lang="es-ES" sz="2000" dirty="0" smtClean="0">
                <a:latin typeface="Arial Unicode MS" pitchFamily="34" charset="-128"/>
              </a:rPr>
              <a:t>Efectos adversos: principalmente </a:t>
            </a:r>
            <a:r>
              <a:rPr lang="es-ES" sz="2000" dirty="0">
                <a:latin typeface="Arial Unicode MS" pitchFamily="34" charset="-128"/>
              </a:rPr>
              <a:t>gastrointestinales (náuseas, vómitos), pudiendo también favorecer la aparición de diarrea por </a:t>
            </a:r>
            <a:r>
              <a:rPr lang="es-ES" sz="2000" i="1" dirty="0" err="1">
                <a:latin typeface="Arial Unicode MS" pitchFamily="34" charset="-128"/>
              </a:rPr>
              <a:t>Clostridium</a:t>
            </a:r>
            <a:r>
              <a:rPr lang="es-ES" sz="2000" i="1" dirty="0">
                <a:latin typeface="Arial Unicode MS" pitchFamily="34" charset="-128"/>
              </a:rPr>
              <a:t> </a:t>
            </a:r>
            <a:r>
              <a:rPr lang="es-ES" sz="2000" i="1" dirty="0" err="1">
                <a:latin typeface="Arial Unicode MS" pitchFamily="34" charset="-128"/>
              </a:rPr>
              <a:t>difficile</a:t>
            </a:r>
            <a:r>
              <a:rPr lang="es-ES" sz="2000" dirty="0">
                <a:latin typeface="Arial Unicode MS" pitchFamily="34" charset="-128"/>
              </a:rPr>
              <a:t>.</a:t>
            </a:r>
          </a:p>
          <a:p>
            <a:pPr lvl="1">
              <a:spcBef>
                <a:spcPts val="480"/>
              </a:spcBef>
              <a:spcAft>
                <a:spcPts val="0"/>
              </a:spcAft>
            </a:pPr>
            <a:r>
              <a:rPr lang="es-ES" sz="2000" dirty="0" err="1" smtClean="0">
                <a:latin typeface="Arial Unicode MS" pitchFamily="34" charset="-128"/>
              </a:rPr>
              <a:t>Metronidazol</a:t>
            </a:r>
            <a:r>
              <a:rPr lang="es-ES" sz="2000" dirty="0" smtClean="0">
                <a:latin typeface="Arial Unicode MS" pitchFamily="34" charset="-128"/>
              </a:rPr>
              <a:t> </a:t>
            </a:r>
            <a:r>
              <a:rPr lang="es-ES" sz="2000" dirty="0">
                <a:latin typeface="Arial Unicode MS" pitchFamily="34" charset="-128"/>
              </a:rPr>
              <a:t>(20 mg/kg/día, repartido en 3 tomas). </a:t>
            </a:r>
            <a:endParaRPr lang="es-ES" sz="2000" dirty="0" smtClean="0">
              <a:latin typeface="Arial Unicode MS" pitchFamily="34" charset="-128"/>
            </a:endParaRPr>
          </a:p>
          <a:p>
            <a:pPr marL="723900" lvl="1" indent="0">
              <a:spcBef>
                <a:spcPts val="0"/>
              </a:spcBef>
              <a:spcAft>
                <a:spcPts val="1200"/>
              </a:spcAft>
              <a:buNone/>
            </a:pPr>
            <a:r>
              <a:rPr lang="es-ES" sz="2000" dirty="0">
                <a:latin typeface="Arial Unicode MS" pitchFamily="34" charset="-128"/>
              </a:rPr>
              <a:t>Efectos</a:t>
            </a:r>
            <a:r>
              <a:rPr lang="es-ES" sz="2000" dirty="0" smtClean="0">
                <a:latin typeface="Arial Unicode MS" pitchFamily="34" charset="-128"/>
              </a:rPr>
              <a:t> adversos: </a:t>
            </a:r>
            <a:r>
              <a:rPr lang="es-ES" sz="2000" dirty="0">
                <a:latin typeface="Arial Unicode MS" pitchFamily="34" charset="-128"/>
              </a:rPr>
              <a:t>a</a:t>
            </a:r>
            <a:r>
              <a:rPr lang="es-ES" sz="2000" dirty="0" smtClean="0">
                <a:latin typeface="Arial Unicode MS" pitchFamily="34" charset="-128"/>
              </a:rPr>
              <a:t>norexia</a:t>
            </a:r>
            <a:r>
              <a:rPr lang="es-ES" sz="2000" dirty="0">
                <a:latin typeface="Arial Unicode MS" pitchFamily="34" charset="-128"/>
              </a:rPr>
              <a:t>, náuseas, alteración del gusto y neuropatía periférica dosis dependiente, que debe </a:t>
            </a:r>
            <a:r>
              <a:rPr lang="es-ES" sz="2000" dirty="0" smtClean="0">
                <a:latin typeface="Arial Unicode MS" pitchFamily="34" charset="-128"/>
              </a:rPr>
              <a:t>monitorizarse.</a:t>
            </a:r>
            <a:endParaRPr lang="es-ES" sz="2000" dirty="0">
              <a:latin typeface="Arial Unicode MS" pitchFamily="34" charset="-128"/>
            </a:endParaRPr>
          </a:p>
        </p:txBody>
      </p:sp>
      <p:sp>
        <p:nvSpPr>
          <p:cNvPr id="5" name="Rectangle 2"/>
          <p:cNvSpPr>
            <a:spLocks noGrp="1" noChangeArrowheads="1"/>
          </p:cNvSpPr>
          <p:nvPr>
            <p:ph type="title"/>
          </p:nvPr>
        </p:nvSpPr>
        <p:spPr>
          <a:xfrm>
            <a:off x="0" y="116632"/>
            <a:ext cx="9144000" cy="1115616"/>
          </a:xfrm>
        </p:spPr>
        <p:txBody>
          <a:bodyPr/>
          <a:lstStyle/>
          <a:p>
            <a:r>
              <a:rPr lang="es-ES" sz="3100" b="1" dirty="0" smtClean="0"/>
              <a:t>5. ANTIBIOTICOS</a:t>
            </a:r>
            <a:endParaRPr lang="es-ES" sz="3100" b="1" dirty="0"/>
          </a:p>
        </p:txBody>
      </p:sp>
    </p:spTree>
    <p:extLst>
      <p:ext uri="{BB962C8B-B14F-4D97-AF65-F5344CB8AC3E}">
        <p14:creationId xmlns:p14="http://schemas.microsoft.com/office/powerpoint/2010/main" val="35434270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528" y="116632"/>
            <a:ext cx="8229600" cy="1115616"/>
          </a:xfrm>
        </p:spPr>
        <p:txBody>
          <a:bodyPr/>
          <a:lstStyle/>
          <a:p>
            <a:r>
              <a:rPr lang="es-ES" dirty="0" smtClean="0"/>
              <a:t>CIRUGÍA</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467544" y="1025352"/>
            <a:ext cx="8352928" cy="51125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600"/>
              </a:spcAft>
              <a:buNone/>
            </a:pPr>
            <a:r>
              <a:rPr lang="es-ES" sz="1900" b="1" u="sng" dirty="0">
                <a:solidFill>
                  <a:srgbClr val="4BACC6"/>
                </a:solidFill>
                <a:latin typeface="Arial Black" pitchFamily="34" charset="0"/>
              </a:rPr>
              <a:t>CU</a:t>
            </a:r>
            <a:r>
              <a:rPr lang="es-ES" sz="1900" b="1" dirty="0">
                <a:solidFill>
                  <a:srgbClr val="4BACC6"/>
                </a:solidFill>
                <a:latin typeface="Arial Black" pitchFamily="34" charset="0"/>
              </a:rPr>
              <a:t>:</a:t>
            </a:r>
          </a:p>
          <a:p>
            <a:pPr marL="533400">
              <a:spcAft>
                <a:spcPts val="1200"/>
              </a:spcAft>
            </a:pPr>
            <a:r>
              <a:rPr lang="es-ES" sz="2000" dirty="0">
                <a:latin typeface="Arial Unicode MS" pitchFamily="34" charset="-128"/>
                <a:ea typeface="Arial Unicode MS" pitchFamily="34" charset="-128"/>
                <a:cs typeface="Arial Unicode MS" pitchFamily="34" charset="-128"/>
              </a:rPr>
              <a:t>Puede ser necesaria la cirugía en el brote grave sin respuesta a corticoides, ciclosporina o IFX. </a:t>
            </a:r>
          </a:p>
          <a:p>
            <a:pPr marL="533400">
              <a:spcAft>
                <a:spcPts val="1200"/>
              </a:spcAft>
            </a:pPr>
            <a:r>
              <a:rPr lang="es-ES" sz="2000" dirty="0">
                <a:latin typeface="Arial Unicode MS" pitchFamily="34" charset="-128"/>
                <a:ea typeface="Arial Unicode MS" pitchFamily="34" charset="-128"/>
                <a:cs typeface="Arial Unicode MS" pitchFamily="34" charset="-128"/>
              </a:rPr>
              <a:t>La indicación de cirugía es absoluta en caso de perforación, hemorragia masiva o megacolon tóxico. También en caso de obstrucción, y como profilaxis del cáncer </a:t>
            </a:r>
            <a:r>
              <a:rPr lang="es-ES" sz="2000" dirty="0" err="1">
                <a:latin typeface="Arial Unicode MS" pitchFamily="34" charset="-128"/>
                <a:ea typeface="Arial Unicode MS" pitchFamily="34" charset="-128"/>
                <a:cs typeface="Arial Unicode MS" pitchFamily="34" charset="-128"/>
              </a:rPr>
              <a:t>colorrectal</a:t>
            </a:r>
            <a:r>
              <a:rPr lang="es-ES" sz="2000" dirty="0">
                <a:latin typeface="Arial Unicode MS" pitchFamily="34" charset="-128"/>
                <a:ea typeface="Arial Unicode MS" pitchFamily="34" charset="-128"/>
                <a:cs typeface="Arial Unicode MS" pitchFamily="34" charset="-128"/>
              </a:rPr>
              <a:t> en displasias de alto grado</a:t>
            </a:r>
            <a:r>
              <a:rPr lang="es-ES" sz="2400" dirty="0">
                <a:latin typeface="Arial Unicode MS" pitchFamily="34" charset="-128"/>
                <a:ea typeface="Arial Unicode MS" pitchFamily="34" charset="-128"/>
                <a:cs typeface="Arial Unicode MS" pitchFamily="34" charset="-128"/>
              </a:rPr>
              <a:t>.</a:t>
            </a:r>
          </a:p>
          <a:p>
            <a:pPr marL="0" indent="0">
              <a:spcAft>
                <a:spcPts val="600"/>
              </a:spcAft>
              <a:buNone/>
            </a:pPr>
            <a:r>
              <a:rPr lang="es-ES" sz="1900" b="1" u="sng" dirty="0">
                <a:solidFill>
                  <a:srgbClr val="4BACC6"/>
                </a:solidFill>
                <a:latin typeface="Arial Black" pitchFamily="34" charset="0"/>
              </a:rPr>
              <a:t>EC</a:t>
            </a:r>
            <a:r>
              <a:rPr lang="es-ES" sz="1900" b="1" dirty="0">
                <a:solidFill>
                  <a:srgbClr val="4BACC6"/>
                </a:solidFill>
                <a:latin typeface="Arial Black" pitchFamily="34" charset="0"/>
              </a:rPr>
              <a:t>:</a:t>
            </a:r>
          </a:p>
          <a:p>
            <a:pPr marL="533400">
              <a:spcAft>
                <a:spcPts val="1200"/>
              </a:spcAft>
            </a:pPr>
            <a:r>
              <a:rPr lang="es-ES" sz="2000" dirty="0">
                <a:latin typeface="Arial Unicode MS" pitchFamily="34" charset="-128"/>
                <a:ea typeface="Arial Unicode MS" pitchFamily="34" charset="-128"/>
                <a:cs typeface="Arial Unicode MS" pitchFamily="34" charset="-128"/>
              </a:rPr>
              <a:t>Pacientes refractarios al tratamiento médico pueden precisar cirugía, lo que no evita necesariamente la aparición de recurrencias de la enfermedad</a:t>
            </a:r>
            <a:r>
              <a:rPr lang="es-ES" sz="2400" dirty="0">
                <a:latin typeface="Arial Unicode MS" pitchFamily="34" charset="-128"/>
              </a:rPr>
              <a:t>.</a:t>
            </a:r>
          </a:p>
          <a:p>
            <a:endParaRPr lang="es-ES" sz="2000" dirty="0">
              <a:latin typeface="Arial Unicode MS" pitchFamily="34" charset="-128"/>
            </a:endParaRPr>
          </a:p>
        </p:txBody>
      </p:sp>
    </p:spTree>
    <p:extLst>
      <p:ext uri="{BB962C8B-B14F-4D97-AF65-F5344CB8AC3E}">
        <p14:creationId xmlns:p14="http://schemas.microsoft.com/office/powerpoint/2010/main" val="412855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52128"/>
          </a:xfrm>
        </p:spPr>
        <p:txBody>
          <a:bodyPr/>
          <a:lstStyle/>
          <a:p>
            <a:r>
              <a:rPr lang="es-ES" sz="3100" b="1" dirty="0" smtClean="0"/>
              <a:t>ALGORITMO DEL TRATAMIENTO DEL BROTE LEVE-MODERADO DE LA CU</a:t>
            </a:r>
            <a:endParaRPr lang="es-ES" sz="31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8010672" cy="512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77479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69" t="7691" r="1213" b="7491"/>
          <a:stretch/>
        </p:blipFill>
        <p:spPr bwMode="auto">
          <a:xfrm>
            <a:off x="395536" y="1484784"/>
            <a:ext cx="8483916" cy="5040560"/>
          </a:xfrm>
          <a:prstGeom prst="rect">
            <a:avLst/>
          </a:prstGeom>
          <a:noFill/>
          <a:ln w="1905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467544" y="188640"/>
            <a:ext cx="8229600" cy="1152128"/>
          </a:xfrm>
        </p:spPr>
        <p:txBody>
          <a:bodyPr/>
          <a:lstStyle/>
          <a:p>
            <a:r>
              <a:rPr lang="es-ES" sz="3100" b="1" dirty="0"/>
              <a:t>ALGORITMO DEL TRATAMIENTO DE MANTENIMIENTO DE LA DE </a:t>
            </a:r>
            <a:r>
              <a:rPr lang="es-ES" sz="3100" b="1" dirty="0" smtClean="0"/>
              <a:t>CU</a:t>
            </a:r>
            <a:endParaRPr lang="es-ES" sz="3100" b="1" dirty="0"/>
          </a:p>
        </p:txBody>
      </p:sp>
    </p:spTree>
    <p:extLst>
      <p:ext uri="{BB962C8B-B14F-4D97-AF65-F5344CB8AC3E}">
        <p14:creationId xmlns:p14="http://schemas.microsoft.com/office/powerpoint/2010/main" val="2585836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800" y="1844824"/>
            <a:ext cx="7154576"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2"/>
          <p:cNvSpPr>
            <a:spLocks noGrp="1" noChangeArrowheads="1"/>
          </p:cNvSpPr>
          <p:nvPr>
            <p:ph type="title"/>
          </p:nvPr>
        </p:nvSpPr>
        <p:spPr>
          <a:xfrm>
            <a:off x="467544" y="188640"/>
            <a:ext cx="8229600" cy="1152128"/>
          </a:xfrm>
        </p:spPr>
        <p:txBody>
          <a:bodyPr/>
          <a:lstStyle/>
          <a:p>
            <a:r>
              <a:rPr lang="es-ES" sz="3100" b="1" dirty="0" smtClean="0"/>
              <a:t>ALGORITMO DEL TRATAMIENTO DEL BROTE LEVE DE LA EC</a:t>
            </a:r>
            <a:endParaRPr lang="es-ES" sz="3100" b="1" dirty="0"/>
          </a:p>
        </p:txBody>
      </p:sp>
    </p:spTree>
    <p:extLst>
      <p:ext uri="{BB962C8B-B14F-4D97-AF65-F5344CB8AC3E}">
        <p14:creationId xmlns:p14="http://schemas.microsoft.com/office/powerpoint/2010/main" val="3985477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15616"/>
          </a:xfrm>
        </p:spPr>
        <p:txBody>
          <a:bodyPr/>
          <a:lstStyle/>
          <a:p>
            <a:r>
              <a:rPr lang="es-ES" dirty="0" smtClean="0">
                <a:solidFill>
                  <a:schemeClr val="tx2"/>
                </a:solidFill>
                <a:latin typeface="Arial Black" pitchFamily="34" charset="0"/>
              </a:rPr>
              <a:t>INTRODUCCIÓN</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95536" y="1124744"/>
            <a:ext cx="8208912" cy="39604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buClr>
                <a:schemeClr val="tx2">
                  <a:lumMod val="50000"/>
                </a:schemeClr>
              </a:buClr>
            </a:pPr>
            <a:endParaRPr lang="es-ES" sz="2000" dirty="0" smtClean="0">
              <a:latin typeface="Arial Unicode MS" pitchFamily="34" charset="-128"/>
            </a:endParaRPr>
          </a:p>
          <a:p>
            <a:pPr marL="0" indent="0">
              <a:buClr>
                <a:schemeClr val="tx2">
                  <a:lumMod val="50000"/>
                </a:schemeClr>
              </a:buClr>
              <a:buNone/>
            </a:pPr>
            <a:r>
              <a:rPr lang="es-ES" sz="2400" dirty="0" smtClean="0">
                <a:latin typeface="Arial Unicode MS" pitchFamily="34" charset="-128"/>
              </a:rPr>
              <a:t> </a:t>
            </a:r>
            <a:endParaRPr lang="es-ES" sz="2400" dirty="0">
              <a:latin typeface="Arial Unicode MS" pitchFamily="34" charset="-128"/>
            </a:endParaRPr>
          </a:p>
          <a:p>
            <a:pPr>
              <a:buFontTx/>
              <a:buNone/>
            </a:pPr>
            <a:endParaRPr lang="es-ES" dirty="0" smtClean="0"/>
          </a:p>
          <a:p>
            <a:endParaRPr lang="es-ES" dirty="0" smtClean="0"/>
          </a:p>
        </p:txBody>
      </p:sp>
      <p:sp>
        <p:nvSpPr>
          <p:cNvPr id="4" name="Rectangle 3"/>
          <p:cNvSpPr>
            <a:spLocks noGrp="1" noChangeArrowheads="1"/>
          </p:cNvSpPr>
          <p:nvPr>
            <p:ph idx="4294967295"/>
          </p:nvPr>
        </p:nvSpPr>
        <p:spPr bwMode="auto">
          <a:xfrm>
            <a:off x="547936" y="1124744"/>
            <a:ext cx="8208912" cy="4104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ts val="0"/>
              </a:spcBef>
              <a:spcAft>
                <a:spcPts val="1800"/>
              </a:spcAft>
              <a:buClr>
                <a:schemeClr val="tx2">
                  <a:lumMod val="50000"/>
                </a:schemeClr>
              </a:buClr>
            </a:pPr>
            <a:r>
              <a:rPr lang="es-ES" sz="2000" dirty="0">
                <a:latin typeface="Arial Unicode MS" pitchFamily="34" charset="-128"/>
              </a:rPr>
              <a:t>La enfermedad inflamatoria intestinal (EII) incluye la colitis ulcerosa (CU), la enfermedad de Crohn (EC) y la colitis no clasificada. </a:t>
            </a:r>
          </a:p>
          <a:p>
            <a:pPr algn="just">
              <a:spcBef>
                <a:spcPts val="0"/>
              </a:spcBef>
              <a:spcAft>
                <a:spcPts val="1800"/>
              </a:spcAft>
              <a:buClr>
                <a:schemeClr val="tx2">
                  <a:lumMod val="50000"/>
                </a:schemeClr>
              </a:buClr>
            </a:pPr>
            <a:r>
              <a:rPr lang="es-ES" sz="2000" dirty="0" smtClean="0">
                <a:latin typeface="Arial Unicode MS" pitchFamily="34" charset="-128"/>
              </a:rPr>
              <a:t>La etiología se desconoce. Se asocia a </a:t>
            </a:r>
            <a:r>
              <a:rPr lang="es-ES" sz="2000" dirty="0">
                <a:latin typeface="Arial Unicode MS" pitchFamily="34" charset="-128"/>
              </a:rPr>
              <a:t>una respuesta inmune desmesurada </a:t>
            </a:r>
            <a:r>
              <a:rPr lang="es-ES" sz="2000" dirty="0" smtClean="0">
                <a:latin typeface="Arial Unicode MS" pitchFamily="34" charset="-128"/>
              </a:rPr>
              <a:t>que produce lesiones </a:t>
            </a:r>
            <a:r>
              <a:rPr lang="es-ES" sz="2000" dirty="0">
                <a:latin typeface="Arial Unicode MS" pitchFamily="34" charset="-128"/>
              </a:rPr>
              <a:t>de profundidad y extensión variables en el intestino. </a:t>
            </a:r>
          </a:p>
          <a:p>
            <a:pPr algn="just">
              <a:spcBef>
                <a:spcPts val="0"/>
              </a:spcBef>
              <a:spcAft>
                <a:spcPts val="1800"/>
              </a:spcAft>
              <a:buClr>
                <a:schemeClr val="tx2">
                  <a:lumMod val="50000"/>
                </a:schemeClr>
              </a:buClr>
            </a:pPr>
            <a:r>
              <a:rPr lang="es-ES" sz="2000" dirty="0" smtClean="0">
                <a:latin typeface="Arial Unicode MS" pitchFamily="34" charset="-128"/>
              </a:rPr>
              <a:t>Son enfermedades </a:t>
            </a:r>
            <a:r>
              <a:rPr lang="es-ES" sz="2000" dirty="0">
                <a:latin typeface="Arial Unicode MS" pitchFamily="34" charset="-128"/>
              </a:rPr>
              <a:t>no curables </a:t>
            </a:r>
            <a:r>
              <a:rPr lang="es-ES" sz="2000" dirty="0" smtClean="0">
                <a:latin typeface="Arial Unicode MS" pitchFamily="34" charset="-128"/>
              </a:rPr>
              <a:t>de evolución </a:t>
            </a:r>
            <a:r>
              <a:rPr lang="es-ES" sz="2000" dirty="0">
                <a:latin typeface="Arial Unicode MS" pitchFamily="34" charset="-128"/>
              </a:rPr>
              <a:t>crónica con brotes, alternando periodos en remisión y recidivas. </a:t>
            </a:r>
          </a:p>
          <a:p>
            <a:pPr algn="just">
              <a:spcBef>
                <a:spcPts val="0"/>
              </a:spcBef>
              <a:spcAft>
                <a:spcPts val="1800"/>
              </a:spcAft>
              <a:buClr>
                <a:schemeClr val="tx2">
                  <a:lumMod val="50000"/>
                </a:schemeClr>
              </a:buClr>
            </a:pPr>
            <a:r>
              <a:rPr lang="es-ES" sz="2000" dirty="0" smtClean="0">
                <a:latin typeface="Arial Unicode MS" pitchFamily="34" charset="-128"/>
              </a:rPr>
              <a:t>Afecta sobre todo </a:t>
            </a:r>
            <a:r>
              <a:rPr lang="es-ES" sz="2000" dirty="0">
                <a:latin typeface="Arial Unicode MS" pitchFamily="34" charset="-128"/>
              </a:rPr>
              <a:t>al tubo digestivo </a:t>
            </a:r>
            <a:r>
              <a:rPr lang="es-ES" sz="2000" dirty="0" smtClean="0">
                <a:latin typeface="Arial Unicode MS" pitchFamily="34" charset="-128"/>
              </a:rPr>
              <a:t>pero se pueden presentar complicaciones </a:t>
            </a:r>
            <a:r>
              <a:rPr lang="es-ES" sz="2000" dirty="0" err="1" smtClean="0">
                <a:latin typeface="Arial Unicode MS" pitchFamily="34" charset="-128"/>
              </a:rPr>
              <a:t>extradigestivas</a:t>
            </a:r>
            <a:r>
              <a:rPr lang="es-ES" sz="2000" dirty="0" smtClean="0">
                <a:latin typeface="Arial Unicode MS" pitchFamily="34" charset="-128"/>
              </a:rPr>
              <a:t> (articulares</a:t>
            </a:r>
            <a:r>
              <a:rPr lang="es-ES" sz="2000" dirty="0">
                <a:latin typeface="Arial Unicode MS" pitchFamily="34" charset="-128"/>
              </a:rPr>
              <a:t>, cutáneas, </a:t>
            </a:r>
            <a:r>
              <a:rPr lang="es-ES" sz="2000" dirty="0" smtClean="0">
                <a:latin typeface="Arial Unicode MS" pitchFamily="34" charset="-128"/>
              </a:rPr>
              <a:t>oculares, a </a:t>
            </a:r>
            <a:r>
              <a:rPr lang="es-ES" sz="2000" dirty="0">
                <a:latin typeface="Arial Unicode MS" pitchFamily="34" charset="-128"/>
              </a:rPr>
              <a:t>nivel de las </a:t>
            </a:r>
            <a:r>
              <a:rPr lang="es-ES" sz="2000" dirty="0" smtClean="0">
                <a:latin typeface="Arial Unicode MS" pitchFamily="34" charset="-128"/>
              </a:rPr>
              <a:t>mucosas...)  </a:t>
            </a:r>
            <a:endParaRPr lang="es-ES" sz="2000" dirty="0">
              <a:latin typeface="Arial Unicode MS" pitchFamily="34" charset="-128"/>
            </a:endParaRPr>
          </a:p>
          <a:p>
            <a:pPr>
              <a:buFontTx/>
              <a:buNone/>
            </a:pPr>
            <a:endParaRPr lang="es-ES" sz="2000" dirty="0" smtClean="0"/>
          </a:p>
          <a:p>
            <a:endParaRPr lang="es-ES" sz="2000" dirty="0" smtClean="0"/>
          </a:p>
        </p:txBody>
      </p:sp>
    </p:spTree>
    <p:extLst>
      <p:ext uri="{BB962C8B-B14F-4D97-AF65-F5344CB8AC3E}">
        <p14:creationId xmlns:p14="http://schemas.microsoft.com/office/powerpoint/2010/main" val="3205997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4294967295"/>
          </p:nvPr>
        </p:nvSpPr>
        <p:spPr bwMode="auto">
          <a:xfrm>
            <a:off x="369876" y="1340768"/>
            <a:ext cx="8424936" cy="4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800" dirty="0" smtClean="0">
                <a:latin typeface="Arial Unicode MS" pitchFamily="34" charset="-128"/>
                <a:ea typeface="Arial Unicode MS" pitchFamily="34" charset="-128"/>
                <a:cs typeface="Arial Unicode MS" pitchFamily="34" charset="-128"/>
              </a:rPr>
              <a:t>Beneficio marginal de </a:t>
            </a:r>
            <a:r>
              <a:rPr lang="es-ES" sz="1800" b="1" dirty="0" err="1" smtClean="0">
                <a:latin typeface="Arial Unicode MS" pitchFamily="34" charset="-128"/>
                <a:ea typeface="Arial Unicode MS" pitchFamily="34" charset="-128"/>
                <a:cs typeface="Arial Unicode MS" pitchFamily="34" charset="-128"/>
              </a:rPr>
              <a:t>mesalazina</a:t>
            </a:r>
            <a:r>
              <a:rPr lang="es-ES" sz="1800" b="1" dirty="0">
                <a:latin typeface="Arial Unicode MS" pitchFamily="34" charset="-128"/>
                <a:ea typeface="Arial Unicode MS" pitchFamily="34" charset="-128"/>
                <a:cs typeface="Arial Unicode MS" pitchFamily="34" charset="-128"/>
              </a:rPr>
              <a:t>.</a:t>
            </a:r>
            <a:r>
              <a:rPr lang="es-ES" sz="1800" b="1" dirty="0" smtClean="0">
                <a:latin typeface="Arial Unicode MS" pitchFamily="34" charset="-128"/>
                <a:ea typeface="Arial Unicode MS" pitchFamily="34" charset="-128"/>
                <a:cs typeface="Arial Unicode MS" pitchFamily="34" charset="-128"/>
              </a:rPr>
              <a:t> </a:t>
            </a:r>
            <a:r>
              <a:rPr lang="es-ES" sz="1800" dirty="0" smtClean="0">
                <a:latin typeface="Arial Unicode MS" pitchFamily="34" charset="-128"/>
                <a:ea typeface="Arial Unicode MS" pitchFamily="34" charset="-128"/>
                <a:cs typeface="Arial Unicode MS" pitchFamily="34" charset="-128"/>
              </a:rPr>
              <a:t>Solo </a:t>
            </a:r>
            <a:r>
              <a:rPr lang="es-ES" sz="1800" dirty="0">
                <a:latin typeface="Arial Unicode MS" pitchFamily="34" charset="-128"/>
                <a:ea typeface="Arial Unicode MS" pitchFamily="34" charset="-128"/>
                <a:cs typeface="Arial Unicode MS" pitchFamily="34" charset="-128"/>
              </a:rPr>
              <a:t>indicada en las formas leves en las que se ha conseguido inducir la remisión con este fármaco</a:t>
            </a:r>
            <a:r>
              <a:rPr lang="es-ES" sz="1800" dirty="0" smtClean="0">
                <a:latin typeface="Arial Unicode MS" pitchFamily="34" charset="-128"/>
                <a:ea typeface="Arial Unicode MS" pitchFamily="34" charset="-128"/>
                <a:cs typeface="Arial Unicode MS" pitchFamily="34" charset="-128"/>
              </a:rPr>
              <a:t>.</a:t>
            </a:r>
          </a:p>
          <a:p>
            <a:pPr>
              <a:spcAft>
                <a:spcPts val="1200"/>
              </a:spcAft>
            </a:pPr>
            <a:r>
              <a:rPr lang="es-ES" sz="1800" dirty="0" smtClean="0">
                <a:latin typeface="Arial Unicode MS" pitchFamily="34" charset="-128"/>
                <a:ea typeface="Arial Unicode MS" pitchFamily="34" charset="-128"/>
                <a:cs typeface="Arial Unicode MS" pitchFamily="34" charset="-128"/>
              </a:rPr>
              <a:t>Los </a:t>
            </a:r>
            <a:r>
              <a:rPr lang="es-ES" sz="1800" b="1" dirty="0">
                <a:latin typeface="Arial Unicode MS" pitchFamily="34" charset="-128"/>
                <a:ea typeface="Arial Unicode MS" pitchFamily="34" charset="-128"/>
                <a:cs typeface="Arial Unicode MS" pitchFamily="34" charset="-128"/>
              </a:rPr>
              <a:t>corticoides</a:t>
            </a:r>
            <a:r>
              <a:rPr lang="es-ES" sz="1800" dirty="0">
                <a:latin typeface="Arial Unicode MS" pitchFamily="34" charset="-128"/>
                <a:ea typeface="Arial Unicode MS" pitchFamily="34" charset="-128"/>
                <a:cs typeface="Arial Unicode MS" pitchFamily="34" charset="-128"/>
              </a:rPr>
              <a:t> no son eficaces para mantener la remisión a largo </a:t>
            </a:r>
            <a:r>
              <a:rPr lang="es-ES" sz="1800" dirty="0" smtClean="0">
                <a:latin typeface="Arial Unicode MS" pitchFamily="34" charset="-128"/>
                <a:ea typeface="Arial Unicode MS" pitchFamily="34" charset="-128"/>
                <a:cs typeface="Arial Unicode MS" pitchFamily="34" charset="-128"/>
              </a:rPr>
              <a:t>plazo. Efectos </a:t>
            </a:r>
            <a:r>
              <a:rPr lang="es-ES" sz="1800" dirty="0">
                <a:latin typeface="Arial Unicode MS" pitchFamily="34" charset="-128"/>
                <a:ea typeface="Arial Unicode MS" pitchFamily="34" charset="-128"/>
                <a:cs typeface="Arial Unicode MS" pitchFamily="34" charset="-128"/>
              </a:rPr>
              <a:t>secundarios frecuentes y graves </a:t>
            </a:r>
            <a:r>
              <a:rPr lang="es-ES" sz="1800" dirty="0" smtClean="0">
                <a:latin typeface="Arial Unicode MS" pitchFamily="34" charset="-128"/>
                <a:ea typeface="Arial Unicode MS" pitchFamily="34" charset="-128"/>
                <a:cs typeface="Arial Unicode MS" pitchFamily="34" charset="-128"/>
              </a:rPr>
              <a:t> que desaconsejan </a:t>
            </a:r>
            <a:r>
              <a:rPr lang="es-ES" sz="1800" dirty="0">
                <a:latin typeface="Arial Unicode MS" pitchFamily="34" charset="-128"/>
                <a:ea typeface="Arial Unicode MS" pitchFamily="34" charset="-128"/>
                <a:cs typeface="Arial Unicode MS" pitchFamily="34" charset="-128"/>
              </a:rPr>
              <a:t>su uso. En caso de </a:t>
            </a:r>
            <a:r>
              <a:rPr lang="es-ES" sz="1800" dirty="0" err="1">
                <a:latin typeface="Arial Unicode MS" pitchFamily="34" charset="-128"/>
                <a:ea typeface="Arial Unicode MS" pitchFamily="34" charset="-128"/>
                <a:cs typeface="Arial Unicode MS" pitchFamily="34" charset="-128"/>
              </a:rPr>
              <a:t>corticodependencia</a:t>
            </a:r>
            <a:r>
              <a:rPr lang="es-ES" sz="1800" dirty="0">
                <a:latin typeface="Arial Unicode MS" pitchFamily="34" charset="-128"/>
                <a:ea typeface="Arial Unicode MS" pitchFamily="34" charset="-128"/>
                <a:cs typeface="Arial Unicode MS" pitchFamily="34" charset="-128"/>
              </a:rPr>
              <a:t>, el tratamiento con </a:t>
            </a:r>
            <a:r>
              <a:rPr lang="es-ES" sz="1800" b="1" dirty="0" err="1">
                <a:latin typeface="Arial Unicode MS" pitchFamily="34" charset="-128"/>
                <a:ea typeface="Arial Unicode MS" pitchFamily="34" charset="-128"/>
                <a:cs typeface="Arial Unicode MS" pitchFamily="34" charset="-128"/>
              </a:rPr>
              <a:t>tiopurinas</a:t>
            </a:r>
            <a:r>
              <a:rPr lang="es-ES" sz="1800" dirty="0">
                <a:latin typeface="Arial Unicode MS" pitchFamily="34" charset="-128"/>
                <a:ea typeface="Arial Unicode MS" pitchFamily="34" charset="-128"/>
                <a:cs typeface="Arial Unicode MS" pitchFamily="34" charset="-128"/>
              </a:rPr>
              <a:t> permite la retirada de </a:t>
            </a:r>
            <a:r>
              <a:rPr lang="es-ES" sz="1800" dirty="0" smtClean="0">
                <a:latin typeface="Arial Unicode MS" pitchFamily="34" charset="-128"/>
                <a:ea typeface="Arial Unicode MS" pitchFamily="34" charset="-128"/>
                <a:cs typeface="Arial Unicode MS" pitchFamily="34" charset="-128"/>
              </a:rPr>
              <a:t>corticoides (mantenimiento </a:t>
            </a:r>
            <a:r>
              <a:rPr lang="es-ES" sz="1800" dirty="0">
                <a:latin typeface="Arial Unicode MS" pitchFamily="34" charset="-128"/>
                <a:ea typeface="Arial Unicode MS" pitchFamily="34" charset="-128"/>
                <a:cs typeface="Arial Unicode MS" pitchFamily="34" charset="-128"/>
              </a:rPr>
              <a:t>de la remisión en </a:t>
            </a:r>
            <a:r>
              <a:rPr lang="es-ES" sz="1800" dirty="0" smtClean="0">
                <a:latin typeface="Arial Unicode MS" pitchFamily="34" charset="-128"/>
                <a:ea typeface="Arial Unicode MS" pitchFamily="34" charset="-128"/>
                <a:cs typeface="Arial Unicode MS" pitchFamily="34" charset="-128"/>
              </a:rPr>
              <a:t>aproximadamente </a:t>
            </a:r>
            <a:r>
              <a:rPr lang="es-ES" sz="1800" dirty="0">
                <a:latin typeface="Arial Unicode MS" pitchFamily="34" charset="-128"/>
                <a:ea typeface="Arial Unicode MS" pitchFamily="34" charset="-128"/>
                <a:cs typeface="Arial Unicode MS" pitchFamily="34" charset="-128"/>
              </a:rPr>
              <a:t>el 50</a:t>
            </a:r>
            <a:r>
              <a:rPr lang="es-ES" sz="1800" dirty="0" smtClean="0">
                <a:latin typeface="Arial Unicode MS" pitchFamily="34" charset="-128"/>
                <a:ea typeface="Arial Unicode MS" pitchFamily="34" charset="-128"/>
                <a:cs typeface="Arial Unicode MS" pitchFamily="34" charset="-128"/>
              </a:rPr>
              <a:t>%). Se deben </a:t>
            </a:r>
            <a:r>
              <a:rPr lang="es-ES" sz="1800" dirty="0">
                <a:latin typeface="Arial Unicode MS" pitchFamily="34" charset="-128"/>
                <a:ea typeface="Arial Unicode MS" pitchFamily="34" charset="-128"/>
                <a:cs typeface="Arial Unicode MS" pitchFamily="34" charset="-128"/>
              </a:rPr>
              <a:t>mantener durante un mínimo de 4 años</a:t>
            </a:r>
            <a:r>
              <a:rPr lang="es-ES" sz="1800" dirty="0" smtClean="0">
                <a:latin typeface="Arial Unicode MS" pitchFamily="34" charset="-128"/>
                <a:ea typeface="Arial Unicode MS" pitchFamily="34" charset="-128"/>
                <a:cs typeface="Arial Unicode MS" pitchFamily="34" charset="-128"/>
              </a:rPr>
              <a:t>.</a:t>
            </a:r>
          </a:p>
          <a:p>
            <a:pPr>
              <a:spcAft>
                <a:spcPts val="1200"/>
              </a:spcAft>
            </a:pPr>
            <a:r>
              <a:rPr lang="es-ES" sz="1800" dirty="0" smtClean="0">
                <a:latin typeface="Arial Unicode MS" pitchFamily="34" charset="-128"/>
                <a:ea typeface="Arial Unicode MS" pitchFamily="34" charset="-128"/>
                <a:cs typeface="Arial Unicode MS" pitchFamily="34" charset="-128"/>
              </a:rPr>
              <a:t>El </a:t>
            </a:r>
            <a:r>
              <a:rPr lang="es-ES" sz="1800" b="1" dirty="0" err="1" smtClean="0">
                <a:latin typeface="Arial Unicode MS" pitchFamily="34" charset="-128"/>
                <a:ea typeface="Arial Unicode MS" pitchFamily="34" charset="-128"/>
                <a:cs typeface="Arial Unicode MS" pitchFamily="34" charset="-128"/>
              </a:rPr>
              <a:t>metotrexato</a:t>
            </a:r>
            <a:r>
              <a:rPr lang="es-ES" sz="1800" dirty="0" smtClean="0">
                <a:latin typeface="Arial Unicode MS" pitchFamily="34" charset="-128"/>
                <a:ea typeface="Arial Unicode MS" pitchFamily="34" charset="-128"/>
                <a:cs typeface="Arial Unicode MS" pitchFamily="34" charset="-128"/>
              </a:rPr>
              <a:t> es eficaz para mantener la remisión cuando se ha inducido la </a:t>
            </a:r>
            <a:r>
              <a:rPr lang="es-ES" sz="1800" dirty="0">
                <a:latin typeface="Arial Unicode MS" pitchFamily="34" charset="-128"/>
                <a:ea typeface="Arial Unicode MS" pitchFamily="34" charset="-128"/>
                <a:cs typeface="Arial Unicode MS" pitchFamily="34" charset="-128"/>
              </a:rPr>
              <a:t>remisión con este mismo fármaco .También indicado en intolerancia o no respuesta a </a:t>
            </a:r>
            <a:r>
              <a:rPr lang="es-ES" sz="1800" dirty="0" err="1">
                <a:latin typeface="Arial Unicode MS" pitchFamily="34" charset="-128"/>
                <a:ea typeface="Arial Unicode MS" pitchFamily="34" charset="-128"/>
                <a:cs typeface="Arial Unicode MS" pitchFamily="34" charset="-128"/>
              </a:rPr>
              <a:t>tiopurinas</a:t>
            </a:r>
            <a:r>
              <a:rPr lang="es-ES" sz="1800" dirty="0">
                <a:latin typeface="Arial Unicode MS" pitchFamily="34" charset="-128"/>
                <a:ea typeface="Arial Unicode MS" pitchFamily="34" charset="-128"/>
                <a:cs typeface="Arial Unicode MS" pitchFamily="34" charset="-128"/>
              </a:rPr>
              <a:t>.</a:t>
            </a:r>
          </a:p>
          <a:p>
            <a:r>
              <a:rPr lang="es-ES" sz="1800" dirty="0">
                <a:latin typeface="Arial Unicode MS" pitchFamily="34" charset="-128"/>
                <a:ea typeface="Arial Unicode MS" pitchFamily="34" charset="-128"/>
                <a:cs typeface="Arial Unicode MS" pitchFamily="34" charset="-128"/>
              </a:rPr>
              <a:t>Los </a:t>
            </a:r>
            <a:r>
              <a:rPr lang="es-ES" sz="1800" b="1" dirty="0" smtClean="0">
                <a:latin typeface="Arial Unicode MS" pitchFamily="34" charset="-128"/>
                <a:ea typeface="Arial Unicode MS" pitchFamily="34" charset="-128"/>
                <a:cs typeface="Arial Unicode MS" pitchFamily="34" charset="-128"/>
              </a:rPr>
              <a:t>anti-TNF</a:t>
            </a:r>
            <a:r>
              <a:rPr lang="es-ES" sz="1800" dirty="0" smtClean="0">
                <a:latin typeface="Arial Unicode MS" pitchFamily="34" charset="-128"/>
                <a:ea typeface="Arial Unicode MS" pitchFamily="34" charset="-128"/>
                <a:cs typeface="Arial Unicode MS" pitchFamily="34" charset="-128"/>
              </a:rPr>
              <a:t> </a:t>
            </a:r>
            <a:r>
              <a:rPr lang="es-ES" sz="1800" dirty="0">
                <a:latin typeface="Arial Unicode MS" pitchFamily="34" charset="-128"/>
                <a:ea typeface="Arial Unicode MS" pitchFamily="34" charset="-128"/>
                <a:cs typeface="Arial Unicode MS" pitchFamily="34" charset="-128"/>
              </a:rPr>
              <a:t>son eficaces tanto para inducir como para mantener la remisión y son de elección en aquellos pacientes que han precisado su uso para conseguir la </a:t>
            </a:r>
            <a:r>
              <a:rPr lang="es-ES" sz="1800" dirty="0" smtClean="0">
                <a:latin typeface="Arial Unicode MS" pitchFamily="34" charset="-128"/>
                <a:ea typeface="Arial Unicode MS" pitchFamily="34" charset="-128"/>
                <a:cs typeface="Arial Unicode MS" pitchFamily="34" charset="-128"/>
              </a:rPr>
              <a:t>remisión. </a:t>
            </a:r>
            <a:endParaRPr lang="es-ES" sz="1800" dirty="0">
              <a:latin typeface="Arial Unicode MS" pitchFamily="34" charset="-128"/>
              <a:ea typeface="Arial Unicode MS" pitchFamily="34" charset="-128"/>
              <a:cs typeface="Arial Unicode MS" pitchFamily="34" charset="-128"/>
            </a:endParaRPr>
          </a:p>
        </p:txBody>
      </p:sp>
      <p:sp>
        <p:nvSpPr>
          <p:cNvPr id="4" name="Rectangle 2"/>
          <p:cNvSpPr txBox="1">
            <a:spLocks noChangeArrowheads="1"/>
          </p:cNvSpPr>
          <p:nvPr/>
        </p:nvSpPr>
        <p:spPr bwMode="auto">
          <a:xfrm>
            <a:off x="467544" y="188640"/>
            <a:ext cx="822960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lang="es-ES" sz="3600" kern="1200" dirty="0">
                <a:solidFill>
                  <a:schemeClr val="tx2"/>
                </a:solidFill>
                <a:latin typeface="Arial Black" pitchFamily="34" charset="0"/>
                <a:ea typeface="+mn-ea"/>
                <a:cs typeface="+mn-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ES" sz="3100" b="1" dirty="0" smtClean="0"/>
              <a:t>ALGORITMO DEL TRATAMIENTO DE MANTENIMIENTO DE LA DE EC</a:t>
            </a:r>
            <a:endParaRPr lang="es-ES" sz="3100" b="1" dirty="0"/>
          </a:p>
        </p:txBody>
      </p:sp>
    </p:spTree>
    <p:extLst>
      <p:ext uri="{BB962C8B-B14F-4D97-AF65-F5344CB8AC3E}">
        <p14:creationId xmlns:p14="http://schemas.microsoft.com/office/powerpoint/2010/main" val="17480401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229600" cy="1115616"/>
          </a:xfrm>
        </p:spPr>
        <p:txBody>
          <a:bodyPr/>
          <a:lstStyle/>
          <a:p>
            <a:r>
              <a:rPr lang="es-ES" b="1" dirty="0"/>
              <a:t>CONSIDERACIONES </a:t>
            </a:r>
            <a:r>
              <a:rPr lang="es-ES" b="1" dirty="0" smtClean="0"/>
              <a:t>EN PEDIATRÍA</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23528" y="1484784"/>
            <a:ext cx="8424936" cy="4608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a:latin typeface="Arial Unicode MS" pitchFamily="34" charset="-128"/>
                <a:ea typeface="Arial Unicode MS" pitchFamily="34" charset="-128"/>
                <a:cs typeface="Arial Unicode MS" pitchFamily="34" charset="-128"/>
              </a:rPr>
              <a:t>Un tercio de los casos de EII debutan por debajo de los 20 </a:t>
            </a:r>
            <a:r>
              <a:rPr lang="es-ES" sz="2000" dirty="0" smtClean="0">
                <a:latin typeface="Arial Unicode MS" pitchFamily="34" charset="-128"/>
                <a:ea typeface="Arial Unicode MS" pitchFamily="34" charset="-128"/>
                <a:cs typeface="Arial Unicode MS" pitchFamily="34" charset="-128"/>
              </a:rPr>
              <a:t>años, la </a:t>
            </a:r>
            <a:r>
              <a:rPr lang="es-ES" sz="2000" dirty="0">
                <a:latin typeface="Arial Unicode MS" pitchFamily="34" charset="-128"/>
                <a:ea typeface="Arial Unicode MS" pitchFamily="34" charset="-128"/>
                <a:cs typeface="Arial Unicode MS" pitchFamily="34" charset="-128"/>
              </a:rPr>
              <a:t>mayoría en la adolescencia; menos de un 5% del total de casos lo hacen antes de los cinco </a:t>
            </a:r>
            <a:r>
              <a:rPr lang="es-ES" sz="2000" dirty="0" smtClean="0">
                <a:latin typeface="Arial Unicode MS" pitchFamily="34" charset="-128"/>
                <a:ea typeface="Arial Unicode MS" pitchFamily="34" charset="-128"/>
                <a:cs typeface="Arial Unicode MS" pitchFamily="34" charset="-128"/>
              </a:rPr>
              <a:t>años.</a:t>
            </a:r>
            <a:endParaRPr lang="es-ES" sz="2000" dirty="0">
              <a:latin typeface="Arial Unicode MS" pitchFamily="34" charset="-128"/>
              <a:ea typeface="Arial Unicode MS" pitchFamily="34" charset="-128"/>
              <a:cs typeface="Arial Unicode MS" pitchFamily="34" charset="-128"/>
            </a:endParaRPr>
          </a:p>
          <a:p>
            <a:pPr>
              <a:spcAft>
                <a:spcPts val="1200"/>
              </a:spcAft>
            </a:pPr>
            <a:r>
              <a:rPr lang="es-ES" sz="2000" dirty="0" smtClean="0">
                <a:latin typeface="Arial Unicode MS" pitchFamily="34" charset="-128"/>
                <a:ea typeface="Arial Unicode MS" pitchFamily="34" charset="-128"/>
                <a:cs typeface="Arial Unicode MS" pitchFamily="34" charset="-128"/>
              </a:rPr>
              <a:t>La </a:t>
            </a:r>
            <a:r>
              <a:rPr lang="es-ES" sz="2000" dirty="0">
                <a:latin typeface="Arial Unicode MS" pitchFamily="34" charset="-128"/>
                <a:ea typeface="Arial Unicode MS" pitchFamily="34" charset="-128"/>
                <a:cs typeface="Arial Unicode MS" pitchFamily="34" charset="-128"/>
              </a:rPr>
              <a:t>EII pediátrica tiene criterios diagnósticos </a:t>
            </a:r>
            <a:r>
              <a:rPr lang="es-ES" sz="2000" dirty="0" smtClean="0">
                <a:latin typeface="Arial Unicode MS" pitchFamily="34" charset="-128"/>
                <a:ea typeface="Arial Unicode MS" pitchFamily="34" charset="-128"/>
                <a:cs typeface="Arial Unicode MS" pitchFamily="34" charset="-128"/>
              </a:rPr>
              <a:t>específicos. </a:t>
            </a:r>
            <a:r>
              <a:rPr lang="es-ES" sz="2000" dirty="0">
                <a:latin typeface="Arial Unicode MS" pitchFamily="34" charset="-128"/>
                <a:ea typeface="Arial Unicode MS" pitchFamily="34" charset="-128"/>
                <a:cs typeface="Arial Unicode MS" pitchFamily="34" charset="-128"/>
              </a:rPr>
              <a:t>Para la clasificación fenotípica de la enfermedad se usa la clasificación de París (para EC y CU), que complementa y modifica algunos aspectos de la de Montreal.</a:t>
            </a:r>
          </a:p>
          <a:p>
            <a:pPr>
              <a:spcAft>
                <a:spcPts val="1200"/>
              </a:spcAft>
            </a:pPr>
            <a:r>
              <a:rPr lang="es-ES" sz="2000" dirty="0">
                <a:latin typeface="Arial Unicode MS" pitchFamily="34" charset="-128"/>
                <a:ea typeface="Arial Unicode MS" pitchFamily="34" charset="-128"/>
                <a:cs typeface="Arial Unicode MS" pitchFamily="34" charset="-128"/>
              </a:rPr>
              <a:t>El test de </a:t>
            </a:r>
            <a:r>
              <a:rPr lang="es-ES" sz="2000" dirty="0" err="1">
                <a:latin typeface="Arial Unicode MS" pitchFamily="34" charset="-128"/>
                <a:ea typeface="Arial Unicode MS" pitchFamily="34" charset="-128"/>
                <a:cs typeface="Arial Unicode MS" pitchFamily="34" charset="-128"/>
              </a:rPr>
              <a:t>calprotectina</a:t>
            </a:r>
            <a:r>
              <a:rPr lang="es-ES" sz="2000" dirty="0">
                <a:latin typeface="Arial Unicode MS" pitchFamily="34" charset="-128"/>
                <a:ea typeface="Arial Unicode MS" pitchFamily="34" charset="-128"/>
                <a:cs typeface="Arial Unicode MS" pitchFamily="34" charset="-128"/>
              </a:rPr>
              <a:t> fecal puede tener utilidad diagnóstica </a:t>
            </a:r>
            <a:r>
              <a:rPr lang="es-ES" sz="2000" dirty="0" smtClean="0">
                <a:latin typeface="Arial Unicode MS" pitchFamily="34" charset="-128"/>
                <a:ea typeface="Arial Unicode MS" pitchFamily="34" charset="-128"/>
                <a:cs typeface="Arial Unicode MS" pitchFamily="34" charset="-128"/>
              </a:rPr>
              <a:t>por </a:t>
            </a:r>
            <a:r>
              <a:rPr lang="es-ES" sz="2000" dirty="0">
                <a:latin typeface="Arial Unicode MS" pitchFamily="34" charset="-128"/>
                <a:ea typeface="Arial Unicode MS" pitchFamily="34" charset="-128"/>
                <a:cs typeface="Arial Unicode MS" pitchFamily="34" charset="-128"/>
              </a:rPr>
              <a:t>debajo de 50-100 </a:t>
            </a:r>
            <a:r>
              <a:rPr lang="es-ES" sz="2000" dirty="0" err="1" smtClean="0">
                <a:latin typeface="Arial Unicode MS" pitchFamily="34" charset="-128"/>
                <a:ea typeface="Arial Unicode MS" pitchFamily="34" charset="-128"/>
                <a:cs typeface="Arial Unicode MS" pitchFamily="34" charset="-128"/>
              </a:rPr>
              <a:t>mcg</a:t>
            </a:r>
            <a:r>
              <a:rPr lang="es-ES" sz="2000" dirty="0" smtClean="0">
                <a:latin typeface="Arial Unicode MS" pitchFamily="34" charset="-128"/>
                <a:ea typeface="Arial Unicode MS" pitchFamily="34" charset="-128"/>
                <a:cs typeface="Arial Unicode MS" pitchFamily="34" charset="-128"/>
              </a:rPr>
              <a:t>/g, cifras que </a:t>
            </a:r>
            <a:r>
              <a:rPr lang="es-ES" sz="2000" dirty="0">
                <a:latin typeface="Arial Unicode MS" pitchFamily="34" charset="-128"/>
                <a:ea typeface="Arial Unicode MS" pitchFamily="34" charset="-128"/>
                <a:cs typeface="Arial Unicode MS" pitchFamily="34" charset="-128"/>
              </a:rPr>
              <a:t>prácticamente permite descartar la enfermedad. </a:t>
            </a:r>
          </a:p>
        </p:txBody>
      </p:sp>
    </p:spTree>
    <p:extLst>
      <p:ext uri="{BB962C8B-B14F-4D97-AF65-F5344CB8AC3E}">
        <p14:creationId xmlns:p14="http://schemas.microsoft.com/office/powerpoint/2010/main" val="33123391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229600" cy="1115616"/>
          </a:xfrm>
        </p:spPr>
        <p:txBody>
          <a:bodyPr/>
          <a:lstStyle/>
          <a:p>
            <a:r>
              <a:rPr lang="es-ES" b="1" dirty="0" smtClean="0"/>
              <a:t>CONSIDERACIONES EN PEDIATRÍA</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23528" y="1484784"/>
            <a:ext cx="8352928" cy="4608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ea typeface="Arial Unicode MS" pitchFamily="34" charset="-128"/>
                <a:cs typeface="Arial Unicode MS" pitchFamily="34" charset="-128"/>
              </a:rPr>
              <a:t>La </a:t>
            </a:r>
            <a:r>
              <a:rPr lang="es-ES" sz="2000" dirty="0">
                <a:latin typeface="Arial Unicode MS" pitchFamily="34" charset="-128"/>
                <a:ea typeface="Arial Unicode MS" pitchFamily="34" charset="-128"/>
                <a:cs typeface="Arial Unicode MS" pitchFamily="34" charset="-128"/>
              </a:rPr>
              <a:t>pauta básica de vacunación es la misma que en niños sanos. </a:t>
            </a:r>
            <a:endParaRPr lang="es-ES" sz="2000" dirty="0" smtClean="0">
              <a:latin typeface="Arial Unicode MS" pitchFamily="34" charset="-128"/>
              <a:ea typeface="Arial Unicode MS" pitchFamily="34" charset="-128"/>
              <a:cs typeface="Arial Unicode MS" pitchFamily="34" charset="-128"/>
            </a:endParaRPr>
          </a:p>
          <a:p>
            <a:pPr>
              <a:spcAft>
                <a:spcPts val="1200"/>
              </a:spcAft>
            </a:pPr>
            <a:r>
              <a:rPr lang="es-ES" sz="2000" dirty="0" smtClean="0">
                <a:latin typeface="Arial Unicode MS" pitchFamily="34" charset="-128"/>
                <a:ea typeface="Arial Unicode MS" pitchFamily="34" charset="-128"/>
                <a:cs typeface="Arial Unicode MS" pitchFamily="34" charset="-128"/>
              </a:rPr>
              <a:t>En niños con tratamiento inmunosupresor (corticoides &gt;20 mg/día de </a:t>
            </a:r>
            <a:r>
              <a:rPr lang="es-ES" sz="2000" dirty="0" err="1" smtClean="0">
                <a:latin typeface="Arial Unicode MS" pitchFamily="34" charset="-128"/>
                <a:ea typeface="Arial Unicode MS" pitchFamily="34" charset="-128"/>
                <a:cs typeface="Arial Unicode MS" pitchFamily="34" charset="-128"/>
              </a:rPr>
              <a:t>prednisona</a:t>
            </a:r>
            <a:r>
              <a:rPr lang="es-ES" sz="2000" dirty="0" smtClean="0">
                <a:latin typeface="Arial Unicode MS" pitchFamily="34" charset="-128"/>
                <a:ea typeface="Arial Unicode MS" pitchFamily="34" charset="-128"/>
                <a:cs typeface="Arial Unicode MS" pitchFamily="34" charset="-128"/>
              </a:rPr>
              <a:t> o equivalentes durante más de 2 semanas, </a:t>
            </a:r>
            <a:r>
              <a:rPr lang="es-ES" sz="2000" dirty="0" err="1" smtClean="0">
                <a:latin typeface="Arial Unicode MS" pitchFamily="34" charset="-128"/>
                <a:ea typeface="Arial Unicode MS" pitchFamily="34" charset="-128"/>
                <a:cs typeface="Arial Unicode MS" pitchFamily="34" charset="-128"/>
              </a:rPr>
              <a:t>tiopurinas</a:t>
            </a:r>
            <a:r>
              <a:rPr lang="es-ES" sz="2000" dirty="0" smtClean="0">
                <a:latin typeface="Arial Unicode MS" pitchFamily="34" charset="-128"/>
                <a:ea typeface="Arial Unicode MS" pitchFamily="34" charset="-128"/>
                <a:cs typeface="Arial Unicode MS" pitchFamily="34" charset="-128"/>
              </a:rPr>
              <a:t>, </a:t>
            </a:r>
            <a:r>
              <a:rPr lang="es-ES" sz="2000" dirty="0" err="1" smtClean="0">
                <a:latin typeface="Arial Unicode MS" pitchFamily="34" charset="-128"/>
                <a:ea typeface="Arial Unicode MS" pitchFamily="34" charset="-128"/>
                <a:cs typeface="Arial Unicode MS" pitchFamily="34" charset="-128"/>
              </a:rPr>
              <a:t>metotrexato</a:t>
            </a:r>
            <a:r>
              <a:rPr lang="es-ES" sz="2000" dirty="0" smtClean="0">
                <a:latin typeface="Arial Unicode MS" pitchFamily="34" charset="-128"/>
                <a:ea typeface="Arial Unicode MS" pitchFamily="34" charset="-128"/>
                <a:cs typeface="Arial Unicode MS" pitchFamily="34" charset="-128"/>
              </a:rPr>
              <a:t> o anti-TNF) deben evitarse las vacunas con virus y bacterias vivos o atenuados hasta 3 meses después de finalizar estos tratamientos.</a:t>
            </a:r>
          </a:p>
          <a:p>
            <a:pPr>
              <a:spcAft>
                <a:spcPts val="1200"/>
              </a:spcAft>
            </a:pPr>
            <a:r>
              <a:rPr lang="es-ES" sz="2000" dirty="0" smtClean="0">
                <a:latin typeface="Arial Unicode MS" pitchFamily="34" charset="-128"/>
                <a:ea typeface="Arial Unicode MS" pitchFamily="34" charset="-128"/>
                <a:cs typeface="Arial Unicode MS" pitchFamily="34" charset="-128"/>
              </a:rPr>
              <a:t>El manejo terapéutico es semejante al del adulto, pero con algoritmos específicos. El uso de la nutrición enteral como tratamiento primario de la EC se ha mostrado eficaz en la inducción de la remisión de los brotes leves-moderados.</a:t>
            </a:r>
            <a:endParaRPr lang="es-ES" sz="20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219063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332656"/>
            <a:ext cx="8229600" cy="720080"/>
          </a:xfrm>
        </p:spPr>
        <p:txBody>
          <a:bodyPr/>
          <a:lstStyle/>
          <a:p>
            <a:r>
              <a:rPr lang="es-ES" b="1" dirty="0" smtClean="0"/>
              <a:t>VACUNAS</a:t>
            </a:r>
            <a:endParaRPr lang="es-ES" dirty="0">
              <a:solidFill>
                <a:schemeClr val="tx2"/>
              </a:solidFill>
            </a:endParaRPr>
          </a:p>
        </p:txBody>
      </p:sp>
      <p:sp>
        <p:nvSpPr>
          <p:cNvPr id="4" name="Rectangle 3"/>
          <p:cNvSpPr>
            <a:spLocks noGrp="1" noChangeArrowheads="1"/>
          </p:cNvSpPr>
          <p:nvPr>
            <p:ph idx="4294967295"/>
          </p:nvPr>
        </p:nvSpPr>
        <p:spPr bwMode="auto">
          <a:xfrm>
            <a:off x="395536" y="1268760"/>
            <a:ext cx="8496944" cy="40324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a:latin typeface="Arial Unicode MS" pitchFamily="34" charset="-128"/>
              </a:rPr>
              <a:t>Es importante supervisar el cumplimiento del calendario de vacunación en el momento del </a:t>
            </a:r>
            <a:r>
              <a:rPr lang="es-ES" sz="2000" dirty="0" smtClean="0">
                <a:latin typeface="Arial Unicode MS" pitchFamily="34" charset="-128"/>
              </a:rPr>
              <a:t>diagnóstico debido al </a:t>
            </a:r>
            <a:r>
              <a:rPr lang="es-ES" sz="2000" dirty="0">
                <a:latin typeface="Arial Unicode MS" pitchFamily="34" charset="-128"/>
              </a:rPr>
              <a:t>riesgo incrementado de </a:t>
            </a:r>
            <a:r>
              <a:rPr lang="es-ES" sz="2000" dirty="0" smtClean="0">
                <a:latin typeface="Arial Unicode MS" pitchFamily="34" charset="-128"/>
              </a:rPr>
              <a:t>infecciones, </a:t>
            </a:r>
            <a:r>
              <a:rPr lang="es-ES" sz="2000" dirty="0">
                <a:latin typeface="Arial Unicode MS" pitchFamily="34" charset="-128"/>
              </a:rPr>
              <a:t>a su mayor riesgo de cirugía, a la malnutrición o al uso de fármacos </a:t>
            </a:r>
            <a:r>
              <a:rPr lang="es-ES" sz="2000" dirty="0" smtClean="0">
                <a:latin typeface="Arial Unicode MS" pitchFamily="34" charset="-128"/>
              </a:rPr>
              <a:t>inmunosupresores. </a:t>
            </a:r>
          </a:p>
          <a:p>
            <a:pPr>
              <a:spcAft>
                <a:spcPts val="1200"/>
              </a:spcAft>
            </a:pPr>
            <a:r>
              <a:rPr lang="es-ES" sz="2000" dirty="0" smtClean="0">
                <a:latin typeface="Arial Unicode MS" pitchFamily="34" charset="-128"/>
              </a:rPr>
              <a:t>Las </a:t>
            </a:r>
            <a:r>
              <a:rPr lang="es-ES" sz="2000" dirty="0">
                <a:latin typeface="Arial Unicode MS" pitchFamily="34" charset="-128"/>
              </a:rPr>
              <a:t>vacunas que contienen microorganismos vivos atenuados </a:t>
            </a:r>
            <a:r>
              <a:rPr lang="es-ES" sz="2000" dirty="0" smtClean="0">
                <a:latin typeface="Arial Unicode MS" pitchFamily="34" charset="-128"/>
              </a:rPr>
              <a:t>están </a:t>
            </a:r>
            <a:r>
              <a:rPr lang="es-ES" sz="2000" dirty="0">
                <a:latin typeface="Arial Unicode MS" pitchFamily="34" charset="-128"/>
              </a:rPr>
              <a:t>contraindicadas durante el tratamiento </a:t>
            </a:r>
            <a:r>
              <a:rPr lang="es-ES" sz="2000" dirty="0" smtClean="0">
                <a:latin typeface="Arial Unicode MS" pitchFamily="34" charset="-128"/>
              </a:rPr>
              <a:t>inmunosupresor. </a:t>
            </a:r>
          </a:p>
          <a:p>
            <a:pPr>
              <a:spcAft>
                <a:spcPts val="1200"/>
              </a:spcAft>
            </a:pPr>
            <a:r>
              <a:rPr lang="es-ES" sz="2000" dirty="0" smtClean="0">
                <a:latin typeface="Arial Unicode MS" pitchFamily="34" charset="-128"/>
              </a:rPr>
              <a:t>Las </a:t>
            </a:r>
            <a:r>
              <a:rPr lang="es-ES" sz="2000" dirty="0">
                <a:latin typeface="Arial Unicode MS" pitchFamily="34" charset="-128"/>
              </a:rPr>
              <a:t>vacunas inactivadas no plantean ningún problema en cualquier momento del tratamiento, aunque su respuesta puede estar disminuida una vez iniciado el mismo.</a:t>
            </a:r>
          </a:p>
        </p:txBody>
      </p:sp>
    </p:spTree>
    <p:extLst>
      <p:ext uri="{BB962C8B-B14F-4D97-AF65-F5344CB8AC3E}">
        <p14:creationId xmlns:p14="http://schemas.microsoft.com/office/powerpoint/2010/main" val="3080228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b="1" dirty="0" smtClean="0"/>
              <a:t>TABACO</a:t>
            </a:r>
            <a:endParaRPr lang="es-ES" dirty="0">
              <a:solidFill>
                <a:schemeClr val="tx2"/>
              </a:solidFill>
            </a:endParaRPr>
          </a:p>
        </p:txBody>
      </p:sp>
      <p:sp>
        <p:nvSpPr>
          <p:cNvPr id="4" name="Rectangle 3"/>
          <p:cNvSpPr>
            <a:spLocks noGrp="1" noChangeArrowheads="1"/>
          </p:cNvSpPr>
          <p:nvPr>
            <p:ph idx="4294967295"/>
          </p:nvPr>
        </p:nvSpPr>
        <p:spPr bwMode="auto">
          <a:xfrm>
            <a:off x="619944" y="1565176"/>
            <a:ext cx="7984504" cy="37360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El </a:t>
            </a:r>
            <a:r>
              <a:rPr lang="es-ES" sz="2000" dirty="0">
                <a:latin typeface="Arial Unicode MS" pitchFamily="34" charset="-128"/>
              </a:rPr>
              <a:t>tabaco tiene un papel importante en el desarrollo de la EII. </a:t>
            </a:r>
            <a:endParaRPr lang="es-ES" sz="2000" dirty="0" smtClean="0">
              <a:latin typeface="Arial Unicode MS" pitchFamily="34" charset="-128"/>
            </a:endParaRPr>
          </a:p>
          <a:p>
            <a:r>
              <a:rPr lang="es-ES" sz="2000" dirty="0" smtClean="0">
                <a:latin typeface="Arial Unicode MS" pitchFamily="34" charset="-128"/>
              </a:rPr>
              <a:t>El </a:t>
            </a:r>
            <a:r>
              <a:rPr lang="es-ES" sz="2000" dirty="0">
                <a:latin typeface="Arial Unicode MS" pitchFamily="34" charset="-128"/>
              </a:rPr>
              <a:t>consumo de tabaco ha demostrado una clara relación con la peor evolución de la EC, peor respuesta al tratamiento y un mayor riesgo de necesidad de </a:t>
            </a:r>
            <a:r>
              <a:rPr lang="es-ES" sz="2000" dirty="0" smtClean="0">
                <a:latin typeface="Arial Unicode MS" pitchFamily="34" charset="-128"/>
              </a:rPr>
              <a:t>cirugía.</a:t>
            </a:r>
            <a:endParaRPr lang="es-ES" sz="1900" dirty="0">
              <a:latin typeface="Arial Unicode MS" pitchFamily="34" charset="-128"/>
            </a:endParaRPr>
          </a:p>
        </p:txBody>
      </p:sp>
    </p:spTree>
    <p:extLst>
      <p:ext uri="{BB962C8B-B14F-4D97-AF65-F5344CB8AC3E}">
        <p14:creationId xmlns:p14="http://schemas.microsoft.com/office/powerpoint/2010/main" val="187841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1520" y="188640"/>
            <a:ext cx="8712968" cy="1115616"/>
          </a:xfrm>
        </p:spPr>
        <p:txBody>
          <a:bodyPr/>
          <a:lstStyle/>
          <a:p>
            <a:r>
              <a:rPr lang="es-ES" b="1" dirty="0"/>
              <a:t>PROFILAXIS </a:t>
            </a:r>
            <a:r>
              <a:rPr lang="es-ES" b="1" dirty="0" smtClean="0"/>
              <a:t>TROMBOEMBÓLICA</a:t>
            </a:r>
            <a:endParaRPr lang="es-ES" dirty="0">
              <a:solidFill>
                <a:schemeClr val="tx2"/>
              </a:solidFill>
            </a:endParaRPr>
          </a:p>
        </p:txBody>
      </p:sp>
      <p:sp>
        <p:nvSpPr>
          <p:cNvPr id="4" name="Rectangle 3"/>
          <p:cNvSpPr>
            <a:spLocks noGrp="1" noChangeArrowheads="1"/>
          </p:cNvSpPr>
          <p:nvPr>
            <p:ph idx="4294967295"/>
          </p:nvPr>
        </p:nvSpPr>
        <p:spPr bwMode="auto">
          <a:xfrm>
            <a:off x="619944" y="1565176"/>
            <a:ext cx="8208912" cy="352000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La </a:t>
            </a:r>
            <a:r>
              <a:rPr lang="es-ES" sz="2000" dirty="0">
                <a:latin typeface="Arial Unicode MS" pitchFamily="34" charset="-128"/>
              </a:rPr>
              <a:t>extensión y gravedad de la afectación intestinal guarda relación con la aparición de complicaciones </a:t>
            </a:r>
            <a:r>
              <a:rPr lang="es-ES" sz="2000" dirty="0" err="1">
                <a:latin typeface="Arial Unicode MS" pitchFamily="34" charset="-128"/>
              </a:rPr>
              <a:t>tromboembólicas</a:t>
            </a:r>
            <a:r>
              <a:rPr lang="es-ES" sz="2000" dirty="0">
                <a:latin typeface="Arial Unicode MS" pitchFamily="34" charset="-128"/>
              </a:rPr>
              <a:t>. </a:t>
            </a:r>
            <a:endParaRPr lang="es-ES" sz="2000" dirty="0" smtClean="0">
              <a:latin typeface="Arial Unicode MS" pitchFamily="34" charset="-128"/>
            </a:endParaRPr>
          </a:p>
          <a:p>
            <a:pPr>
              <a:spcAft>
                <a:spcPts val="1200"/>
              </a:spcAft>
            </a:pPr>
            <a:r>
              <a:rPr lang="es-ES" sz="2000" dirty="0" smtClean="0">
                <a:latin typeface="Arial Unicode MS" pitchFamily="34" charset="-128"/>
              </a:rPr>
              <a:t>Los </a:t>
            </a:r>
            <a:r>
              <a:rPr lang="es-ES" sz="2000" dirty="0">
                <a:latin typeface="Arial Unicode MS" pitchFamily="34" charset="-128"/>
              </a:rPr>
              <a:t>pacientes que ingresan por un brote de EC o CU, pueden necesitar profilaxis con heparinas de bajo peso molecular. </a:t>
            </a:r>
            <a:endParaRPr lang="es-ES" sz="2000" dirty="0" smtClean="0">
              <a:latin typeface="Arial Unicode MS" pitchFamily="34" charset="-128"/>
            </a:endParaRPr>
          </a:p>
          <a:p>
            <a:r>
              <a:rPr lang="es-ES" sz="2000" dirty="0" smtClean="0">
                <a:latin typeface="Arial Unicode MS" pitchFamily="34" charset="-128"/>
              </a:rPr>
              <a:t>El </a:t>
            </a:r>
            <a:r>
              <a:rPr lang="es-ES" sz="2000" dirty="0" err="1">
                <a:latin typeface="Arial Unicode MS" pitchFamily="34" charset="-128"/>
              </a:rPr>
              <a:t>encamamiento</a:t>
            </a:r>
            <a:r>
              <a:rPr lang="es-ES" sz="2000" dirty="0">
                <a:latin typeface="Arial Unicode MS" pitchFamily="34" charset="-128"/>
              </a:rPr>
              <a:t>, la infección, la colocación de catéteres venosos y los procedimientos invasivos y la cirugía, favorecen aún más la aparición de complicaciones </a:t>
            </a:r>
            <a:r>
              <a:rPr lang="es-ES" sz="2000" dirty="0" err="1" smtClean="0">
                <a:latin typeface="Arial Unicode MS" pitchFamily="34" charset="-128"/>
              </a:rPr>
              <a:t>tromboembólicas</a:t>
            </a:r>
            <a:r>
              <a:rPr lang="es-ES" sz="2000" dirty="0" smtClean="0">
                <a:latin typeface="Arial Unicode MS" pitchFamily="34" charset="-128"/>
              </a:rPr>
              <a:t>.</a:t>
            </a:r>
          </a:p>
        </p:txBody>
      </p:sp>
    </p:spTree>
    <p:extLst>
      <p:ext uri="{BB962C8B-B14F-4D97-AF65-F5344CB8AC3E}">
        <p14:creationId xmlns:p14="http://schemas.microsoft.com/office/powerpoint/2010/main" val="16343674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b="1" dirty="0" smtClean="0"/>
              <a:t>ANEMIA</a:t>
            </a:r>
            <a:endParaRPr lang="es-ES" dirty="0">
              <a:solidFill>
                <a:schemeClr val="tx2"/>
              </a:solidFill>
            </a:endParaRPr>
          </a:p>
        </p:txBody>
      </p:sp>
      <p:sp>
        <p:nvSpPr>
          <p:cNvPr id="4" name="Rectangle 3"/>
          <p:cNvSpPr>
            <a:spLocks noGrp="1" noChangeArrowheads="1"/>
          </p:cNvSpPr>
          <p:nvPr>
            <p:ph idx="4294967295"/>
          </p:nvPr>
        </p:nvSpPr>
        <p:spPr bwMode="auto">
          <a:xfrm>
            <a:off x="619944" y="1565176"/>
            <a:ext cx="8208912" cy="37360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Con frecuencia se detectan </a:t>
            </a:r>
            <a:r>
              <a:rPr lang="es-ES" sz="2000" dirty="0">
                <a:latin typeface="Arial Unicode MS" pitchFamily="34" charset="-128"/>
              </a:rPr>
              <a:t>valores </a:t>
            </a:r>
            <a:r>
              <a:rPr lang="es-ES" sz="2000" dirty="0" smtClean="0">
                <a:latin typeface="Arial Unicode MS" pitchFamily="34" charset="-128"/>
              </a:rPr>
              <a:t>bajos de </a:t>
            </a:r>
            <a:r>
              <a:rPr lang="es-ES" sz="2000" dirty="0">
                <a:latin typeface="Arial Unicode MS" pitchFamily="34" charset="-128"/>
              </a:rPr>
              <a:t>hemoglobina, aunque no </a:t>
            </a:r>
            <a:r>
              <a:rPr lang="es-ES" sz="2000" dirty="0" smtClean="0">
                <a:latin typeface="Arial Unicode MS" pitchFamily="34" charset="-128"/>
              </a:rPr>
              <a:t>excesivamente</a:t>
            </a:r>
            <a:r>
              <a:rPr lang="es-ES" sz="2000" dirty="0">
                <a:latin typeface="Arial Unicode MS" pitchFamily="34" charset="-128"/>
              </a:rPr>
              <a:t>.</a:t>
            </a:r>
            <a:endParaRPr lang="es-ES" sz="2000" dirty="0" smtClean="0">
              <a:latin typeface="Arial Unicode MS" pitchFamily="34" charset="-128"/>
            </a:endParaRPr>
          </a:p>
          <a:p>
            <a:pPr>
              <a:spcAft>
                <a:spcPts val="1200"/>
              </a:spcAft>
            </a:pPr>
            <a:r>
              <a:rPr lang="es-ES" sz="2000" dirty="0" smtClean="0">
                <a:latin typeface="Arial Unicode MS" pitchFamily="34" charset="-128"/>
              </a:rPr>
              <a:t>Es </a:t>
            </a:r>
            <a:r>
              <a:rPr lang="es-ES" sz="2000" dirty="0">
                <a:latin typeface="Arial Unicode MS" pitchFamily="34" charset="-128"/>
              </a:rPr>
              <a:t>importante </a:t>
            </a:r>
            <a:r>
              <a:rPr lang="es-ES" sz="2000" dirty="0" smtClean="0">
                <a:latin typeface="Arial Unicode MS" pitchFamily="34" charset="-128"/>
              </a:rPr>
              <a:t>corregir </a:t>
            </a:r>
            <a:r>
              <a:rPr lang="es-ES" sz="2000" dirty="0">
                <a:latin typeface="Arial Unicode MS" pitchFamily="34" charset="-128"/>
              </a:rPr>
              <a:t>correctamente la anemia hasta alcanzar las cifras objetivo de hemoglobina. </a:t>
            </a:r>
            <a:endParaRPr lang="es-ES" sz="2000" dirty="0" smtClean="0">
              <a:latin typeface="Arial Unicode MS" pitchFamily="34" charset="-128"/>
            </a:endParaRPr>
          </a:p>
          <a:p>
            <a:r>
              <a:rPr lang="es-ES" sz="2000" dirty="0" smtClean="0">
                <a:latin typeface="Arial Unicode MS" pitchFamily="34" charset="-128"/>
              </a:rPr>
              <a:t>No </a:t>
            </a:r>
            <a:r>
              <a:rPr lang="es-ES" sz="2000" dirty="0">
                <a:latin typeface="Arial Unicode MS" pitchFamily="34" charset="-128"/>
              </a:rPr>
              <a:t>existe justificación para usar dosis más altas de las habituales de hierro </a:t>
            </a:r>
            <a:r>
              <a:rPr lang="es-ES" sz="2000" dirty="0" smtClean="0">
                <a:latin typeface="Arial Unicode MS" pitchFamily="34" charset="-128"/>
              </a:rPr>
              <a:t>oral.</a:t>
            </a:r>
          </a:p>
        </p:txBody>
      </p:sp>
    </p:spTree>
    <p:extLst>
      <p:ext uri="{BB962C8B-B14F-4D97-AF65-F5344CB8AC3E}">
        <p14:creationId xmlns:p14="http://schemas.microsoft.com/office/powerpoint/2010/main" val="186417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188640"/>
            <a:ext cx="8229600" cy="1115616"/>
          </a:xfrm>
        </p:spPr>
        <p:txBody>
          <a:bodyPr/>
          <a:lstStyle/>
          <a:p>
            <a:r>
              <a:rPr lang="es-ES" b="1" dirty="0" smtClean="0"/>
              <a:t> EMBARAZO</a:t>
            </a:r>
            <a:endParaRPr lang="es-ES" dirty="0">
              <a:solidFill>
                <a:schemeClr val="tx2"/>
              </a:solidFill>
            </a:endParaRPr>
          </a:p>
        </p:txBody>
      </p:sp>
      <p:sp>
        <p:nvSpPr>
          <p:cNvPr id="4" name="Rectangle 3"/>
          <p:cNvSpPr>
            <a:spLocks noGrp="1" noChangeArrowheads="1"/>
          </p:cNvSpPr>
          <p:nvPr>
            <p:ph idx="4294967295"/>
          </p:nvPr>
        </p:nvSpPr>
        <p:spPr bwMode="auto">
          <a:xfrm>
            <a:off x="539552" y="1412776"/>
            <a:ext cx="8208912" cy="38164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Es </a:t>
            </a:r>
            <a:r>
              <a:rPr lang="es-ES" sz="2000" dirty="0">
                <a:latin typeface="Arial Unicode MS" pitchFamily="34" charset="-128"/>
              </a:rPr>
              <a:t>importante tratar los brotes de manera </a:t>
            </a:r>
            <a:r>
              <a:rPr lang="es-ES" sz="2000" dirty="0" smtClean="0">
                <a:latin typeface="Arial Unicode MS" pitchFamily="34" charset="-128"/>
              </a:rPr>
              <a:t>enérgica ya que la EII durante </a:t>
            </a:r>
            <a:r>
              <a:rPr lang="es-ES" sz="2000" dirty="0">
                <a:latin typeface="Arial Unicode MS" pitchFamily="34" charset="-128"/>
              </a:rPr>
              <a:t>el embarazo se asocia con mayor riesgo para el recién </a:t>
            </a:r>
            <a:r>
              <a:rPr lang="es-ES" sz="2000" dirty="0" smtClean="0">
                <a:latin typeface="Arial Unicode MS" pitchFamily="34" charset="-128"/>
              </a:rPr>
              <a:t>nacido. </a:t>
            </a:r>
          </a:p>
          <a:p>
            <a:pPr>
              <a:spcAft>
                <a:spcPts val="1200"/>
              </a:spcAft>
            </a:pPr>
            <a:r>
              <a:rPr lang="es-ES" sz="2000" dirty="0">
                <a:latin typeface="Arial Unicode MS" pitchFamily="34" charset="-128"/>
              </a:rPr>
              <a:t>El mayor riesgo para la madre y el feto lo constituye la actividad no controlada de la EII. </a:t>
            </a:r>
          </a:p>
          <a:p>
            <a:pPr>
              <a:spcAft>
                <a:spcPts val="1200"/>
              </a:spcAft>
            </a:pPr>
            <a:r>
              <a:rPr lang="es-ES" sz="2000" dirty="0" smtClean="0">
                <a:latin typeface="Arial Unicode MS" pitchFamily="34" charset="-128"/>
              </a:rPr>
              <a:t>La </a:t>
            </a:r>
            <a:r>
              <a:rPr lang="es-ES" sz="2000" dirty="0">
                <a:latin typeface="Arial Unicode MS" pitchFamily="34" charset="-128"/>
              </a:rPr>
              <a:t>mayoría de los fármacos que se emplean habitualmente </a:t>
            </a:r>
            <a:r>
              <a:rPr lang="es-ES" sz="2000" dirty="0" smtClean="0">
                <a:latin typeface="Arial Unicode MS" pitchFamily="34" charset="-128"/>
              </a:rPr>
              <a:t>pueden </a:t>
            </a:r>
            <a:r>
              <a:rPr lang="es-ES" sz="2000" dirty="0">
                <a:latin typeface="Arial Unicode MS" pitchFamily="34" charset="-128"/>
              </a:rPr>
              <a:t>administrarse con una razonable seguridad durante el embarazo. </a:t>
            </a:r>
            <a:endParaRPr lang="es-ES" sz="2000" dirty="0" smtClean="0">
              <a:latin typeface="Arial Unicode MS" pitchFamily="34" charset="-128"/>
            </a:endParaRPr>
          </a:p>
        </p:txBody>
      </p:sp>
    </p:spTree>
    <p:extLst>
      <p:ext uri="{BB962C8B-B14F-4D97-AF65-F5344CB8AC3E}">
        <p14:creationId xmlns:p14="http://schemas.microsoft.com/office/powerpoint/2010/main" val="3010943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611560" y="1628800"/>
            <a:ext cx="8352928" cy="3672408"/>
          </a:xfrm>
        </p:spPr>
        <p:txBody>
          <a:bodyPr/>
          <a:lstStyle/>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No toda diarrea en un paciente con EII es un </a:t>
            </a:r>
            <a:r>
              <a:rPr lang="es-ES" sz="2000" dirty="0" smtClean="0">
                <a:latin typeface="Arial Unicode MS" pitchFamily="34" charset="-128"/>
                <a:ea typeface="Arial Unicode MS" pitchFamily="34" charset="-128"/>
                <a:cs typeface="Arial Unicode MS" pitchFamily="34" charset="-128"/>
              </a:rPr>
              <a:t>brote.</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Se han desarrollado distintas formulaciones galénicas de 5-ASA, que permiten la liberación del fármaco en lugares específicos del </a:t>
            </a:r>
            <a:r>
              <a:rPr lang="es-ES" sz="2000" dirty="0" smtClean="0">
                <a:latin typeface="Arial Unicode MS" pitchFamily="34" charset="-128"/>
                <a:ea typeface="Arial Unicode MS" pitchFamily="34" charset="-128"/>
                <a:cs typeface="Arial Unicode MS" pitchFamily="34" charset="-128"/>
              </a:rPr>
              <a:t>colon.</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Se debe insistir en la importancia de la adherencia al tratamiento en los periodos de </a:t>
            </a:r>
            <a:r>
              <a:rPr lang="es-ES" sz="2000" dirty="0" smtClean="0">
                <a:latin typeface="Arial Unicode MS" pitchFamily="34" charset="-128"/>
                <a:ea typeface="Arial Unicode MS" pitchFamily="34" charset="-128"/>
                <a:cs typeface="Arial Unicode MS" pitchFamily="34" charset="-128"/>
              </a:rPr>
              <a:t>remisión.</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Se debe plantear fecha de finalización cuando se utilicen corticoides sistémicos en los </a:t>
            </a:r>
            <a:r>
              <a:rPr lang="es-ES" sz="2000" dirty="0" smtClean="0">
                <a:latin typeface="Arial Unicode MS" pitchFamily="34" charset="-128"/>
                <a:ea typeface="Arial Unicode MS" pitchFamily="34" charset="-128"/>
                <a:cs typeface="Arial Unicode MS" pitchFamily="34" charset="-128"/>
              </a:rPr>
              <a:t>brotes.</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Los </a:t>
            </a:r>
            <a:r>
              <a:rPr lang="es-ES" sz="2000" dirty="0" err="1">
                <a:latin typeface="Arial Unicode MS" pitchFamily="34" charset="-128"/>
                <a:ea typeface="Arial Unicode MS" pitchFamily="34" charset="-128"/>
                <a:cs typeface="Arial Unicode MS" pitchFamily="34" charset="-128"/>
              </a:rPr>
              <a:t>inmunomoduladores</a:t>
            </a:r>
            <a:r>
              <a:rPr lang="es-ES" sz="2000" dirty="0">
                <a:latin typeface="Arial Unicode MS" pitchFamily="34" charset="-128"/>
                <a:ea typeface="Arial Unicode MS" pitchFamily="34" charset="-128"/>
                <a:cs typeface="Arial Unicode MS" pitchFamily="34" charset="-128"/>
              </a:rPr>
              <a:t> son fármacos de inicio de acción lento, por lo que su uso en monoterapia no está indicado en los brotes </a:t>
            </a:r>
            <a:r>
              <a:rPr lang="es-ES" sz="2000" dirty="0" smtClean="0">
                <a:latin typeface="Arial Unicode MS" pitchFamily="34" charset="-128"/>
                <a:ea typeface="Arial Unicode MS" pitchFamily="34" charset="-128"/>
                <a:cs typeface="Arial Unicode MS" pitchFamily="34" charset="-128"/>
              </a:rPr>
              <a:t>agudos.</a:t>
            </a: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3117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024"/>
            <a:ext cx="8229600" cy="1115616"/>
          </a:xfrm>
        </p:spPr>
        <p:txBody>
          <a:bodyPr/>
          <a:lstStyle/>
          <a:p>
            <a:r>
              <a:rPr lang="es-ES" dirty="0" smtClean="0"/>
              <a:t>IDEAS CLAVE</a:t>
            </a:r>
            <a:endParaRPr lang="es-ES" dirty="0"/>
          </a:p>
        </p:txBody>
      </p:sp>
      <p:sp>
        <p:nvSpPr>
          <p:cNvPr id="3" name="2 Marcador de contenido"/>
          <p:cNvSpPr>
            <a:spLocks noGrp="1"/>
          </p:cNvSpPr>
          <p:nvPr>
            <p:ph idx="4294967295"/>
          </p:nvPr>
        </p:nvSpPr>
        <p:spPr>
          <a:xfrm>
            <a:off x="611560" y="1628800"/>
            <a:ext cx="7992888" cy="3672408"/>
          </a:xfrm>
        </p:spPr>
        <p:txBody>
          <a:bodyPr/>
          <a:lstStyle/>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La pauta básica de vacunación en pediatría es la misma que en niños sanos. </a:t>
            </a: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Las vacunas que contienen microorganismos vivos atenuados están contraindicadas durante el tratamiento inmunosupresor. </a:t>
            </a: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El abandono del tabaco es especialmente importante en la enfermedad de </a:t>
            </a:r>
            <a:r>
              <a:rPr lang="es-ES" sz="2000" dirty="0" smtClean="0">
                <a:latin typeface="Arial Unicode MS" pitchFamily="34" charset="-128"/>
                <a:ea typeface="Arial Unicode MS" pitchFamily="34" charset="-128"/>
                <a:cs typeface="Arial Unicode MS" pitchFamily="34" charset="-128"/>
              </a:rPr>
              <a:t>Crohn.</a:t>
            </a:r>
            <a:endParaRPr lang="es-ES" sz="2000" dirty="0">
              <a:latin typeface="Arial Unicode MS" pitchFamily="34" charset="-128"/>
              <a:ea typeface="Arial Unicode MS" pitchFamily="34" charset="-128"/>
              <a:cs typeface="Arial Unicode MS" pitchFamily="34" charset="-128"/>
            </a:endParaRPr>
          </a:p>
          <a:p>
            <a:pPr algn="just">
              <a:spcAft>
                <a:spcPts val="600"/>
              </a:spcAft>
              <a:buFont typeface="Wingdings" panose="05000000000000000000" pitchFamily="2" charset="2"/>
              <a:buChar char="ü"/>
            </a:pPr>
            <a:r>
              <a:rPr lang="es-ES" sz="2000" dirty="0">
                <a:latin typeface="Arial Unicode MS" pitchFamily="34" charset="-128"/>
                <a:ea typeface="Arial Unicode MS" pitchFamily="34" charset="-128"/>
                <a:cs typeface="Arial Unicode MS" pitchFamily="34" charset="-128"/>
              </a:rPr>
              <a:t>El mayor riesgo del embarazo es la actividad no controlada de la EII, </a:t>
            </a:r>
            <a:r>
              <a:rPr lang="es-ES" sz="2000" dirty="0" smtClean="0">
                <a:latin typeface="Arial Unicode MS" pitchFamily="34" charset="-128"/>
                <a:ea typeface="Arial Unicode MS" pitchFamily="34" charset="-128"/>
                <a:cs typeface="Arial Unicode MS" pitchFamily="34" charset="-128"/>
              </a:rPr>
              <a:t>y los </a:t>
            </a:r>
            <a:r>
              <a:rPr lang="es-ES" sz="2000" dirty="0">
                <a:latin typeface="Arial Unicode MS" pitchFamily="34" charset="-128"/>
                <a:ea typeface="Arial Unicode MS" pitchFamily="34" charset="-128"/>
                <a:cs typeface="Arial Unicode MS" pitchFamily="34" charset="-128"/>
              </a:rPr>
              <a:t>fármaco habitualmente empleados </a:t>
            </a:r>
            <a:r>
              <a:rPr lang="es-ES" sz="2000" dirty="0" smtClean="0">
                <a:latin typeface="Arial Unicode MS" pitchFamily="34" charset="-128"/>
                <a:ea typeface="Arial Unicode MS" pitchFamily="34" charset="-128"/>
                <a:cs typeface="Arial Unicode MS" pitchFamily="34" charset="-128"/>
              </a:rPr>
              <a:t>han demostrado una </a:t>
            </a:r>
            <a:r>
              <a:rPr lang="es-ES" sz="2000" dirty="0">
                <a:latin typeface="Arial Unicode MS" pitchFamily="34" charset="-128"/>
                <a:ea typeface="Arial Unicode MS" pitchFamily="34" charset="-128"/>
                <a:cs typeface="Arial Unicode MS" pitchFamily="34" charset="-128"/>
              </a:rPr>
              <a:t>razonable seguridad en este </a:t>
            </a:r>
            <a:r>
              <a:rPr lang="es-ES" sz="2000" dirty="0" smtClean="0">
                <a:latin typeface="Arial Unicode MS" pitchFamily="34" charset="-128"/>
                <a:ea typeface="Arial Unicode MS" pitchFamily="34" charset="-128"/>
                <a:cs typeface="Arial Unicode MS" pitchFamily="34" charset="-128"/>
              </a:rPr>
              <a:t>periodo.</a:t>
            </a:r>
            <a:endParaRPr lang="es-ES" sz="2000" dirty="0">
              <a:latin typeface="Arial Unicode MS" pitchFamily="34" charset="-128"/>
              <a:ea typeface="Arial Unicode MS" pitchFamily="34" charset="-128"/>
              <a:cs typeface="Arial Unicode MS" pitchFamily="34" charset="-128"/>
            </a:endParaRPr>
          </a:p>
        </p:txBody>
      </p:sp>
      <p:pic>
        <p:nvPicPr>
          <p:cNvPr id="1026" name="Picture 2" descr="Imagen relacionad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16024"/>
            <a:ext cx="1080120" cy="1356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715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1520" y="116632"/>
            <a:ext cx="8784976" cy="994122"/>
          </a:xfrm>
        </p:spPr>
        <p:txBody>
          <a:bodyPr/>
          <a:lstStyle/>
          <a:p>
            <a:r>
              <a:rPr lang="es-ES" dirty="0" smtClean="0"/>
              <a:t>EPIDEMIOLOGÍA Y DIAGNÓSTICO</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95536" y="1196752"/>
            <a:ext cx="8496944" cy="3600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a:latin typeface="Arial Unicode MS" pitchFamily="34" charset="-128"/>
              </a:rPr>
              <a:t>En Europa se estima que hay un millón de personas con EC. </a:t>
            </a:r>
            <a:endParaRPr lang="es-ES" sz="2000" dirty="0" smtClean="0">
              <a:latin typeface="Arial Unicode MS" pitchFamily="34" charset="-128"/>
            </a:endParaRPr>
          </a:p>
          <a:p>
            <a:pPr>
              <a:spcAft>
                <a:spcPts val="1200"/>
              </a:spcAft>
            </a:pPr>
            <a:r>
              <a:rPr lang="es-ES" sz="2000" dirty="0" smtClean="0">
                <a:latin typeface="Arial Unicode MS" pitchFamily="34" charset="-128"/>
              </a:rPr>
              <a:t>En </a:t>
            </a:r>
            <a:r>
              <a:rPr lang="es-ES" sz="2000" dirty="0">
                <a:latin typeface="Arial Unicode MS" pitchFamily="34" charset="-128"/>
              </a:rPr>
              <a:t>España, </a:t>
            </a:r>
            <a:r>
              <a:rPr lang="es-ES" sz="2000" dirty="0" smtClean="0">
                <a:latin typeface="Arial Unicode MS" pitchFamily="34" charset="-128"/>
              </a:rPr>
              <a:t>la incidencia de la EC es de 6-9 casos nuevos frente a 7 en la CU por cada </a:t>
            </a:r>
            <a:r>
              <a:rPr lang="es-ES" sz="2000" dirty="0">
                <a:latin typeface="Arial Unicode MS" pitchFamily="34" charset="-128"/>
              </a:rPr>
              <a:t>100.000 </a:t>
            </a:r>
            <a:r>
              <a:rPr lang="es-ES" sz="2000" dirty="0" smtClean="0">
                <a:latin typeface="Arial Unicode MS" pitchFamily="34" charset="-128"/>
              </a:rPr>
              <a:t>habitantes/año. </a:t>
            </a:r>
          </a:p>
          <a:p>
            <a:pPr>
              <a:spcAft>
                <a:spcPts val="1200"/>
              </a:spcAft>
            </a:pPr>
            <a:r>
              <a:rPr lang="es-ES" sz="2000" dirty="0" smtClean="0">
                <a:latin typeface="Arial Unicode MS" pitchFamily="34" charset="-128"/>
              </a:rPr>
              <a:t>La </a:t>
            </a:r>
            <a:r>
              <a:rPr lang="es-ES" sz="2000" dirty="0">
                <a:latin typeface="Arial Unicode MS" pitchFamily="34" charset="-128"/>
              </a:rPr>
              <a:t>incidencia es mayor entre la 2ª y 4ª décadas de la </a:t>
            </a:r>
            <a:r>
              <a:rPr lang="es-ES" sz="2000" dirty="0" smtClean="0">
                <a:latin typeface="Arial Unicode MS" pitchFamily="34" charset="-128"/>
              </a:rPr>
              <a:t>vida. En la </a:t>
            </a:r>
            <a:r>
              <a:rPr lang="es-ES" sz="2000" dirty="0">
                <a:latin typeface="Arial Unicode MS" pitchFamily="34" charset="-128"/>
              </a:rPr>
              <a:t>CU se produce un segundo pico de incidencia menos acusado entre los 50 y los 70 </a:t>
            </a:r>
            <a:r>
              <a:rPr lang="es-ES" sz="2000" dirty="0" smtClean="0">
                <a:latin typeface="Arial Unicode MS" pitchFamily="34" charset="-128"/>
              </a:rPr>
              <a:t>años. </a:t>
            </a:r>
          </a:p>
          <a:p>
            <a:pPr algn="just">
              <a:spcAft>
                <a:spcPts val="600"/>
              </a:spcAft>
            </a:pPr>
            <a:r>
              <a:rPr lang="es-ES" sz="2000" dirty="0">
                <a:latin typeface="Arial Unicode MS" pitchFamily="34" charset="-128"/>
              </a:rPr>
              <a:t>El diagnóstico de la EII requiere una combinación de:</a:t>
            </a:r>
          </a:p>
          <a:p>
            <a:pPr lvl="1">
              <a:spcAft>
                <a:spcPts val="0"/>
              </a:spcAft>
            </a:pPr>
            <a:r>
              <a:rPr lang="es-ES" sz="2000" dirty="0">
                <a:latin typeface="Arial Unicode MS" pitchFamily="34" charset="-128"/>
              </a:rPr>
              <a:t>Criterios </a:t>
            </a:r>
            <a:r>
              <a:rPr lang="es-ES" sz="2000" dirty="0" smtClean="0">
                <a:latin typeface="Arial Unicode MS" pitchFamily="34" charset="-128"/>
              </a:rPr>
              <a:t>clínicos.</a:t>
            </a:r>
            <a:endParaRPr lang="es-ES" sz="2000" dirty="0">
              <a:latin typeface="Arial Unicode MS" pitchFamily="34" charset="-128"/>
            </a:endParaRPr>
          </a:p>
          <a:p>
            <a:pPr lvl="1"/>
            <a:r>
              <a:rPr lang="es-ES" sz="2000" dirty="0">
                <a:latin typeface="Arial Unicode MS" pitchFamily="34" charset="-128"/>
              </a:rPr>
              <a:t>Hallazgos endoscópicos, radiológicos o </a:t>
            </a:r>
            <a:r>
              <a:rPr lang="es-ES" sz="2000" dirty="0" smtClean="0">
                <a:latin typeface="Arial Unicode MS" pitchFamily="34" charset="-128"/>
              </a:rPr>
              <a:t>histológicos.</a:t>
            </a:r>
            <a:endParaRPr lang="es-ES" sz="2000" dirty="0">
              <a:latin typeface="Arial Unicode MS" pitchFamily="34" charset="-128"/>
            </a:endParaRPr>
          </a:p>
          <a:p>
            <a:endParaRPr lang="es-ES" sz="2000" dirty="0">
              <a:latin typeface="Arial Unicode MS" pitchFamily="34" charset="-128"/>
            </a:endParaRPr>
          </a:p>
        </p:txBody>
      </p:sp>
    </p:spTree>
    <p:extLst>
      <p:ext uri="{BB962C8B-B14F-4D97-AF65-F5344CB8AC3E}">
        <p14:creationId xmlns:p14="http://schemas.microsoft.com/office/powerpoint/2010/main" val="25974786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custDataLst>
              <p:tags r:id="rId1"/>
            </p:custDataLst>
          </p:nvPr>
        </p:nvSpPr>
        <p:spPr bwMode="auto">
          <a:xfrm>
            <a:off x="827584" y="1916832"/>
            <a:ext cx="4535487" cy="144016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_tradnl" sz="2800" b="1" dirty="0">
                <a:latin typeface="Arial Unicode MS" pitchFamily="34" charset="-128"/>
                <a:hlinkClick r:id="rId4"/>
              </a:rPr>
              <a:t>INFAC </a:t>
            </a:r>
            <a:r>
              <a:rPr lang="es-ES_tradnl" sz="2800" b="1" dirty="0" smtClean="0">
                <a:latin typeface="Arial Unicode MS" pitchFamily="34" charset="-128"/>
                <a:hlinkClick r:id="rId4"/>
              </a:rPr>
              <a:t>Vol. 26, </a:t>
            </a:r>
            <a:r>
              <a:rPr lang="es-ES_tradnl" sz="2800" b="1" dirty="0">
                <a:latin typeface="Arial Unicode MS" pitchFamily="34" charset="-128"/>
                <a:hlinkClick r:id="rId4"/>
              </a:rPr>
              <a:t>Nº </a:t>
            </a:r>
            <a:r>
              <a:rPr lang="es-ES_tradnl" sz="2800" b="1" dirty="0" smtClean="0">
                <a:latin typeface="Arial Unicode MS" pitchFamily="34" charset="-128"/>
                <a:hlinkClick r:id="rId4"/>
              </a:rPr>
              <a:t>2</a:t>
            </a:r>
            <a:endParaRPr lang="es-ES_tradnl" sz="2800" b="1" dirty="0" smtClean="0">
              <a:latin typeface="Arial Unicode MS" pitchFamily="34" charset="-128"/>
            </a:endParaRPr>
          </a:p>
          <a:p>
            <a:pPr>
              <a:buFontTx/>
              <a:buNone/>
            </a:pPr>
            <a:endParaRPr lang="es-ES_tradnl" sz="2800" b="1" dirty="0" smtClean="0"/>
          </a:p>
          <a:p>
            <a:endParaRPr lang="es-ES" sz="2800" b="1" dirty="0" smtClean="0"/>
          </a:p>
        </p:txBody>
      </p:sp>
      <p:sp>
        <p:nvSpPr>
          <p:cNvPr id="4" name="Rectangle 2"/>
          <p:cNvSpPr>
            <a:spLocks noGrp="1" noChangeArrowheads="1"/>
          </p:cNvSpPr>
          <p:nvPr>
            <p:ph type="title"/>
            <p:custDataLst>
              <p:tags r:id="rId2"/>
            </p:custDataLst>
          </p:nvPr>
        </p:nvSpPr>
        <p:spPr/>
        <p:txBody>
          <a:bodyPr/>
          <a:lstStyle/>
          <a:p>
            <a:r>
              <a:rPr lang="es-ES" sz="3600" dirty="0">
                <a:solidFill>
                  <a:schemeClr val="tx2"/>
                </a:solidFill>
                <a:latin typeface="Arial Black" pitchFamily="34" charset="0"/>
              </a:rPr>
              <a:t>Para </a:t>
            </a:r>
            <a:r>
              <a:rPr lang="es-ES" sz="3600" dirty="0" smtClean="0">
                <a:solidFill>
                  <a:schemeClr val="tx2"/>
                </a:solidFill>
                <a:latin typeface="Arial Black" pitchFamily="34" charset="0"/>
              </a:rPr>
              <a:t>más </a:t>
            </a:r>
            <a:r>
              <a:rPr lang="es-ES" sz="3600" dirty="0">
                <a:solidFill>
                  <a:schemeClr val="tx2"/>
                </a:solidFill>
                <a:latin typeface="Arial Black" pitchFamily="34" charset="0"/>
              </a:rPr>
              <a:t>información y bibliografía…</a:t>
            </a:r>
          </a:p>
        </p:txBody>
      </p:sp>
    </p:spTree>
    <p:extLst>
      <p:ext uri="{BB962C8B-B14F-4D97-AF65-F5344CB8AC3E}">
        <p14:creationId xmlns:p14="http://schemas.microsoft.com/office/powerpoint/2010/main" val="2485064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3184" y="81136"/>
            <a:ext cx="8435280" cy="1115616"/>
          </a:xfrm>
        </p:spPr>
        <p:txBody>
          <a:bodyPr/>
          <a:lstStyle/>
          <a:p>
            <a:r>
              <a:rPr lang="es-ES" dirty="0" smtClean="0"/>
              <a:t>MANIFESTACIONES CLÍNICAS (I) </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467544" y="1268760"/>
            <a:ext cx="8208912" cy="38884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smtClean="0">
                <a:latin typeface="Arial Unicode MS" pitchFamily="34" charset="-128"/>
              </a:rPr>
              <a:t>La </a:t>
            </a:r>
            <a:r>
              <a:rPr lang="es-ES" sz="2000" b="1" u="sng" dirty="0">
                <a:latin typeface="Arial Unicode MS" pitchFamily="34" charset="-128"/>
              </a:rPr>
              <a:t>EII</a:t>
            </a:r>
            <a:r>
              <a:rPr lang="es-ES" sz="2000" dirty="0">
                <a:latin typeface="Arial Unicode MS" pitchFamily="34" charset="-128"/>
              </a:rPr>
              <a:t> puede debutar de distintas maneras, pero, en general, debe sospecharse </a:t>
            </a:r>
            <a:r>
              <a:rPr lang="es-ES" sz="2000" dirty="0" smtClean="0">
                <a:latin typeface="Arial Unicode MS" pitchFamily="34" charset="-128"/>
              </a:rPr>
              <a:t>ante:</a:t>
            </a:r>
          </a:p>
          <a:p>
            <a:pPr lvl="1">
              <a:spcAft>
                <a:spcPts val="1500"/>
              </a:spcAft>
            </a:pPr>
            <a:r>
              <a:rPr lang="es-ES" sz="2000" dirty="0" smtClean="0">
                <a:latin typeface="Arial Unicode MS" pitchFamily="34" charset="-128"/>
              </a:rPr>
              <a:t>Presencia </a:t>
            </a:r>
            <a:r>
              <a:rPr lang="es-ES" sz="2000" dirty="0">
                <a:latin typeface="Arial Unicode MS" pitchFamily="34" charset="-128"/>
              </a:rPr>
              <a:t>crónica o recurrente de </a:t>
            </a:r>
            <a:r>
              <a:rPr lang="es-ES" sz="2000" dirty="0" err="1" smtClean="0">
                <a:latin typeface="Arial Unicode MS" pitchFamily="34" charset="-128"/>
              </a:rPr>
              <a:t>rectorragia</a:t>
            </a:r>
            <a:r>
              <a:rPr lang="es-ES" sz="2000" dirty="0" smtClean="0">
                <a:latin typeface="Arial Unicode MS" pitchFamily="34" charset="-128"/>
              </a:rPr>
              <a:t>. </a:t>
            </a:r>
          </a:p>
          <a:p>
            <a:pPr lvl="1">
              <a:spcAft>
                <a:spcPts val="1500"/>
              </a:spcAft>
            </a:pPr>
            <a:r>
              <a:rPr lang="es-ES" sz="2000" dirty="0" smtClean="0">
                <a:latin typeface="Arial Unicode MS" pitchFamily="34" charset="-128"/>
              </a:rPr>
              <a:t>Dolor </a:t>
            </a:r>
            <a:r>
              <a:rPr lang="es-ES" sz="2000" dirty="0">
                <a:latin typeface="Arial Unicode MS" pitchFamily="34" charset="-128"/>
              </a:rPr>
              <a:t>y distensión </a:t>
            </a:r>
            <a:r>
              <a:rPr lang="es-ES" sz="2000" dirty="0" smtClean="0">
                <a:latin typeface="Arial Unicode MS" pitchFamily="34" charset="-128"/>
              </a:rPr>
              <a:t>abdominal. </a:t>
            </a:r>
          </a:p>
          <a:p>
            <a:pPr lvl="1">
              <a:spcAft>
                <a:spcPts val="1500"/>
              </a:spcAft>
            </a:pPr>
            <a:r>
              <a:rPr lang="es-ES" sz="2000" dirty="0" smtClean="0">
                <a:latin typeface="Arial Unicode MS" pitchFamily="34" charset="-128"/>
              </a:rPr>
              <a:t>Episodios </a:t>
            </a:r>
            <a:r>
              <a:rPr lang="es-ES" sz="2000" dirty="0">
                <a:latin typeface="Arial Unicode MS" pitchFamily="34" charset="-128"/>
              </a:rPr>
              <a:t>de diarrea, tenesmo o urgencia </a:t>
            </a:r>
            <a:r>
              <a:rPr lang="es-ES" sz="2000" dirty="0" err="1" smtClean="0">
                <a:latin typeface="Arial Unicode MS" pitchFamily="34" charset="-128"/>
              </a:rPr>
              <a:t>defecatoria</a:t>
            </a:r>
            <a:r>
              <a:rPr lang="es-ES" sz="2000" dirty="0" smtClean="0">
                <a:latin typeface="Arial Unicode MS" pitchFamily="34" charset="-128"/>
              </a:rPr>
              <a:t>.</a:t>
            </a:r>
          </a:p>
          <a:p>
            <a:pPr lvl="1">
              <a:spcAft>
                <a:spcPts val="1500"/>
              </a:spcAft>
            </a:pPr>
            <a:r>
              <a:rPr lang="es-ES" sz="2000" dirty="0">
                <a:latin typeface="Arial Unicode MS" pitchFamily="34" charset="-128"/>
              </a:rPr>
              <a:t>L</a:t>
            </a:r>
            <a:r>
              <a:rPr lang="es-ES" sz="2000" dirty="0" smtClean="0">
                <a:latin typeface="Arial Unicode MS" pitchFamily="34" charset="-128"/>
              </a:rPr>
              <a:t>esiones perianales. </a:t>
            </a:r>
            <a:endParaRPr lang="es-ES" sz="2000" dirty="0">
              <a:latin typeface="Arial Unicode MS" pitchFamily="34" charset="-128"/>
            </a:endParaRPr>
          </a:p>
          <a:p>
            <a:pPr lvl="1">
              <a:spcAft>
                <a:spcPts val="1500"/>
              </a:spcAft>
            </a:pPr>
            <a:r>
              <a:rPr lang="es-ES" sz="2000" dirty="0" smtClean="0">
                <a:latin typeface="Arial Unicode MS" pitchFamily="34" charset="-128"/>
              </a:rPr>
              <a:t>Aparición </a:t>
            </a:r>
            <a:r>
              <a:rPr lang="es-ES" sz="2000" dirty="0">
                <a:latin typeface="Arial Unicode MS" pitchFamily="34" charset="-128"/>
              </a:rPr>
              <a:t>de determinadas manifestaciones </a:t>
            </a:r>
            <a:r>
              <a:rPr lang="es-ES" sz="2000" dirty="0" err="1">
                <a:latin typeface="Arial Unicode MS" pitchFamily="34" charset="-128"/>
              </a:rPr>
              <a:t>extraintestinales</a:t>
            </a:r>
            <a:r>
              <a:rPr lang="es-ES" sz="2000" dirty="0">
                <a:latin typeface="Arial Unicode MS" pitchFamily="34" charset="-128"/>
              </a:rPr>
              <a:t> o </a:t>
            </a:r>
            <a:r>
              <a:rPr lang="es-ES" sz="2000" dirty="0" smtClean="0">
                <a:latin typeface="Arial Unicode MS" pitchFamily="34" charset="-128"/>
              </a:rPr>
              <a:t>sistémicas.</a:t>
            </a:r>
            <a:endParaRPr lang="es-ES" sz="2000" dirty="0">
              <a:latin typeface="Arial Unicode MS" pitchFamily="34" charset="-128"/>
            </a:endParaRPr>
          </a:p>
        </p:txBody>
      </p:sp>
    </p:spTree>
    <p:extLst>
      <p:ext uri="{BB962C8B-B14F-4D97-AF65-F5344CB8AC3E}">
        <p14:creationId xmlns:p14="http://schemas.microsoft.com/office/powerpoint/2010/main" val="1626789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1520" y="72008"/>
            <a:ext cx="8712968" cy="1115616"/>
          </a:xfrm>
        </p:spPr>
        <p:txBody>
          <a:bodyPr/>
          <a:lstStyle/>
          <a:p>
            <a:r>
              <a:rPr lang="es-ES" dirty="0" smtClean="0"/>
              <a:t>MANIFESTACIONES CLÍNICAS (II)</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467544" y="1124744"/>
            <a:ext cx="8208912" cy="40324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a:latin typeface="Arial Unicode MS" pitchFamily="34" charset="-128"/>
              </a:rPr>
              <a:t>La </a:t>
            </a:r>
            <a:r>
              <a:rPr lang="es-ES" sz="2000" b="1" u="sng" dirty="0">
                <a:latin typeface="Arial Unicode MS" pitchFamily="34" charset="-128"/>
              </a:rPr>
              <a:t>CU</a:t>
            </a:r>
            <a:r>
              <a:rPr lang="es-ES" sz="2000" dirty="0">
                <a:latin typeface="Arial Unicode MS" pitchFamily="34" charset="-128"/>
              </a:rPr>
              <a:t> afecta exclusivamente al colon, alterando la capa mucosa de forma continua, sin áreas sanas intercaladas. Los síntomas más característicos </a:t>
            </a:r>
            <a:r>
              <a:rPr lang="es-ES" sz="2000" dirty="0" smtClean="0">
                <a:latin typeface="Arial Unicode MS" pitchFamily="34" charset="-128"/>
              </a:rPr>
              <a:t>son:</a:t>
            </a:r>
          </a:p>
          <a:p>
            <a:pPr lvl="1">
              <a:spcAft>
                <a:spcPts val="600"/>
              </a:spcAft>
            </a:pPr>
            <a:r>
              <a:rPr lang="es-ES" sz="2000" dirty="0" err="1" smtClean="0">
                <a:latin typeface="Arial Unicode MS" pitchFamily="34" charset="-128"/>
              </a:rPr>
              <a:t>Rectorragia</a:t>
            </a:r>
            <a:r>
              <a:rPr lang="es-ES" sz="2000" dirty="0" smtClean="0">
                <a:latin typeface="Arial Unicode MS" pitchFamily="34" charset="-128"/>
              </a:rPr>
              <a:t> </a:t>
            </a:r>
            <a:r>
              <a:rPr lang="es-ES" sz="2000" dirty="0">
                <a:latin typeface="Arial Unicode MS" pitchFamily="34" charset="-128"/>
              </a:rPr>
              <a:t>y </a:t>
            </a:r>
            <a:r>
              <a:rPr lang="es-ES" sz="2000" dirty="0" smtClean="0">
                <a:latin typeface="Arial Unicode MS" pitchFamily="34" charset="-128"/>
              </a:rPr>
              <a:t>diarrea.</a:t>
            </a:r>
          </a:p>
          <a:p>
            <a:pPr lvl="1"/>
            <a:r>
              <a:rPr lang="es-ES" sz="2000" dirty="0">
                <a:latin typeface="Arial Unicode MS" pitchFamily="34" charset="-128"/>
              </a:rPr>
              <a:t>F</a:t>
            </a:r>
            <a:r>
              <a:rPr lang="es-ES" sz="2000" dirty="0" smtClean="0">
                <a:latin typeface="Arial Unicode MS" pitchFamily="34" charset="-128"/>
              </a:rPr>
              <a:t>recuentemente </a:t>
            </a:r>
            <a:r>
              <a:rPr lang="es-ES" sz="2000" dirty="0">
                <a:latin typeface="Arial Unicode MS" pitchFamily="34" charset="-128"/>
              </a:rPr>
              <a:t>con emisión de moco, que se puede acompañar de urgencia, incontinencia y tenesmo </a:t>
            </a:r>
            <a:r>
              <a:rPr lang="es-ES" sz="2000" dirty="0" smtClean="0">
                <a:latin typeface="Arial Unicode MS" pitchFamily="34" charset="-128"/>
              </a:rPr>
              <a:t>rectal. </a:t>
            </a:r>
          </a:p>
          <a:p>
            <a:pPr marL="457200" lvl="1" indent="0">
              <a:buNone/>
            </a:pPr>
            <a:endParaRPr lang="es-ES" sz="2000" dirty="0" smtClean="0">
              <a:latin typeface="Arial Unicode MS" pitchFamily="34" charset="-128"/>
            </a:endParaRPr>
          </a:p>
          <a:p>
            <a:pPr marL="342900" lvl="1" indent="-342900">
              <a:buFont typeface="Arial" charset="0"/>
              <a:buChar char="•"/>
            </a:pPr>
            <a:r>
              <a:rPr lang="es-ES" sz="2000" dirty="0">
                <a:latin typeface="Arial Unicode MS" pitchFamily="34" charset="-128"/>
              </a:rPr>
              <a:t>El dolor abdominal es menos característico que en la EC y se presenta como dolor cólico. Los síntomas </a:t>
            </a:r>
            <a:r>
              <a:rPr lang="es-ES" sz="2000" dirty="0" err="1">
                <a:latin typeface="Arial Unicode MS" pitchFamily="34" charset="-128"/>
              </a:rPr>
              <a:t>extraintestinales</a:t>
            </a:r>
            <a:r>
              <a:rPr lang="es-ES" sz="2000" dirty="0">
                <a:latin typeface="Arial Unicode MS" pitchFamily="34" charset="-128"/>
              </a:rPr>
              <a:t> son menos frecuentes que en la EC y pueden aparecer en las formas más graves o extensas. </a:t>
            </a:r>
          </a:p>
        </p:txBody>
      </p:sp>
    </p:spTree>
    <p:extLst>
      <p:ext uri="{BB962C8B-B14F-4D97-AF65-F5344CB8AC3E}">
        <p14:creationId xmlns:p14="http://schemas.microsoft.com/office/powerpoint/2010/main" val="2473614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9512" y="72008"/>
            <a:ext cx="8784976" cy="1115616"/>
          </a:xfrm>
        </p:spPr>
        <p:txBody>
          <a:bodyPr/>
          <a:lstStyle/>
          <a:p>
            <a:r>
              <a:rPr lang="es-ES" dirty="0" smtClean="0"/>
              <a:t>MANIFESTACIONES CLÍNICAS (III)</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467544" y="1052736"/>
            <a:ext cx="8208912" cy="51125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2000" dirty="0">
                <a:latin typeface="Arial Unicode MS" pitchFamily="34" charset="-128"/>
              </a:rPr>
              <a:t>La </a:t>
            </a:r>
            <a:r>
              <a:rPr lang="es-ES" sz="2000" b="1" u="sng" dirty="0">
                <a:latin typeface="Arial Unicode MS" pitchFamily="34" charset="-128"/>
              </a:rPr>
              <a:t>EC</a:t>
            </a:r>
            <a:r>
              <a:rPr lang="es-ES" sz="2000" dirty="0">
                <a:latin typeface="Arial Unicode MS" pitchFamily="34" charset="-128"/>
              </a:rPr>
              <a:t> puede afectar a cualquier segmento del tubo </a:t>
            </a:r>
            <a:r>
              <a:rPr lang="es-ES" sz="2000" dirty="0" smtClean="0">
                <a:latin typeface="Arial Unicode MS" pitchFamily="34" charset="-128"/>
              </a:rPr>
              <a:t>digestivo (afectación </a:t>
            </a:r>
            <a:r>
              <a:rPr lang="es-ES" sz="2000" dirty="0">
                <a:latin typeface="Arial Unicode MS" pitchFamily="34" charset="-128"/>
              </a:rPr>
              <a:t>segmentaria y </a:t>
            </a:r>
            <a:r>
              <a:rPr lang="es-ES" sz="2000" dirty="0" err="1" smtClean="0">
                <a:latin typeface="Arial Unicode MS" pitchFamily="34" charset="-128"/>
              </a:rPr>
              <a:t>transmural</a:t>
            </a:r>
            <a:r>
              <a:rPr lang="es-ES" sz="2000" dirty="0" smtClean="0">
                <a:latin typeface="Arial Unicode MS" pitchFamily="34" charset="-128"/>
              </a:rPr>
              <a:t>), más </a:t>
            </a:r>
            <a:r>
              <a:rPr lang="es-ES" sz="2000" dirty="0">
                <a:latin typeface="Arial Unicode MS" pitchFamily="34" charset="-128"/>
              </a:rPr>
              <a:t>frecuente el íleon terminal y el </a:t>
            </a:r>
            <a:r>
              <a:rPr lang="es-ES" sz="2000" dirty="0" smtClean="0">
                <a:latin typeface="Arial Unicode MS" pitchFamily="34" charset="-128"/>
              </a:rPr>
              <a:t>colon</a:t>
            </a:r>
            <a:r>
              <a:rPr lang="es-ES" sz="2000" dirty="0">
                <a:latin typeface="Arial Unicode MS" pitchFamily="34" charset="-128"/>
              </a:rPr>
              <a:t>.</a:t>
            </a:r>
            <a:r>
              <a:rPr lang="es-ES" sz="2000" dirty="0" smtClean="0">
                <a:latin typeface="Arial Unicode MS" pitchFamily="34" charset="-128"/>
              </a:rPr>
              <a:t> </a:t>
            </a:r>
            <a:r>
              <a:rPr lang="es-ES" sz="2000" dirty="0">
                <a:latin typeface="Arial Unicode MS" pitchFamily="34" charset="-128"/>
              </a:rPr>
              <a:t>Se presenta </a:t>
            </a:r>
            <a:r>
              <a:rPr lang="es-ES" sz="2000" dirty="0" smtClean="0">
                <a:latin typeface="Arial Unicode MS" pitchFamily="34" charset="-128"/>
              </a:rPr>
              <a:t>como:</a:t>
            </a:r>
          </a:p>
          <a:p>
            <a:pPr lvl="1">
              <a:spcAft>
                <a:spcPts val="600"/>
              </a:spcAft>
            </a:pPr>
            <a:r>
              <a:rPr lang="es-ES" sz="2000" dirty="0" smtClean="0">
                <a:latin typeface="Arial Unicode MS" pitchFamily="34" charset="-128"/>
              </a:rPr>
              <a:t>Diarrea </a:t>
            </a:r>
            <a:r>
              <a:rPr lang="es-ES" sz="2000" dirty="0">
                <a:latin typeface="Arial Unicode MS" pitchFamily="34" charset="-128"/>
              </a:rPr>
              <a:t>crónica de más de 6 semanas y dolor </a:t>
            </a:r>
            <a:r>
              <a:rPr lang="es-ES" sz="2000" dirty="0" smtClean="0">
                <a:latin typeface="Arial Unicode MS" pitchFamily="34" charset="-128"/>
              </a:rPr>
              <a:t>abdominal.</a:t>
            </a:r>
          </a:p>
          <a:p>
            <a:pPr lvl="1">
              <a:spcAft>
                <a:spcPts val="1200"/>
              </a:spcAft>
            </a:pPr>
            <a:r>
              <a:rPr lang="es-ES" sz="2000" dirty="0" smtClean="0">
                <a:latin typeface="Arial Unicode MS" pitchFamily="34" charset="-128"/>
              </a:rPr>
              <a:t>Síntomas </a:t>
            </a:r>
            <a:r>
              <a:rPr lang="es-ES" sz="2000" dirty="0">
                <a:latin typeface="Arial Unicode MS" pitchFamily="34" charset="-128"/>
              </a:rPr>
              <a:t>sistémicos (malestar general, anorexia, pérdida de peso o fiebre</a:t>
            </a:r>
            <a:r>
              <a:rPr lang="es-ES" sz="2000" dirty="0" smtClean="0">
                <a:latin typeface="Arial Unicode MS" pitchFamily="34" charset="-128"/>
              </a:rPr>
              <a:t>).</a:t>
            </a:r>
            <a:endParaRPr lang="es-ES" sz="2000" dirty="0">
              <a:latin typeface="Arial Unicode MS" pitchFamily="34" charset="-128"/>
            </a:endParaRPr>
          </a:p>
          <a:p>
            <a:pPr marL="342900" lvl="1" indent="-342900">
              <a:spcAft>
                <a:spcPts val="1200"/>
              </a:spcAft>
              <a:buFont typeface="Arial" charset="0"/>
              <a:buChar char="•"/>
            </a:pPr>
            <a:r>
              <a:rPr lang="es-ES" sz="2000" dirty="0">
                <a:latin typeface="Arial Unicode MS" pitchFamily="34" charset="-128"/>
              </a:rPr>
              <a:t>Las fístulas perianales son mucho más características en la EC, pero también aparecen a veces en la CU. </a:t>
            </a:r>
            <a:endParaRPr lang="es-ES" sz="2000" dirty="0" smtClean="0">
              <a:latin typeface="Arial Unicode MS" pitchFamily="34" charset="-128"/>
            </a:endParaRPr>
          </a:p>
          <a:p>
            <a:pPr marL="342900" lvl="1" indent="-342900">
              <a:spcAft>
                <a:spcPts val="1200"/>
              </a:spcAft>
              <a:buFont typeface="Arial" charset="0"/>
              <a:buChar char="•"/>
            </a:pPr>
            <a:r>
              <a:rPr lang="es-ES" sz="2000" dirty="0" smtClean="0">
                <a:latin typeface="Arial Unicode MS" pitchFamily="34" charset="-128"/>
              </a:rPr>
              <a:t>El sistema osteomuscular (artritis</a:t>
            </a:r>
            <a:r>
              <a:rPr lang="es-ES" sz="2000" dirty="0">
                <a:latin typeface="Arial Unicode MS" pitchFamily="34" charset="-128"/>
              </a:rPr>
              <a:t>, espondilitis anquilosante), la piel (eritema </a:t>
            </a:r>
            <a:r>
              <a:rPr lang="es-ES" sz="2000" dirty="0" err="1">
                <a:latin typeface="Arial Unicode MS" pitchFamily="34" charset="-128"/>
              </a:rPr>
              <a:t>nodoso</a:t>
            </a:r>
            <a:r>
              <a:rPr lang="es-ES" sz="2000" dirty="0">
                <a:latin typeface="Arial Unicode MS" pitchFamily="34" charset="-128"/>
              </a:rPr>
              <a:t>, psoriasis, </a:t>
            </a:r>
            <a:r>
              <a:rPr lang="es-ES" sz="2000" dirty="0" err="1">
                <a:latin typeface="Arial Unicode MS" pitchFamily="34" charset="-128"/>
              </a:rPr>
              <a:t>pioderma</a:t>
            </a:r>
            <a:r>
              <a:rPr lang="es-ES" sz="2000" dirty="0">
                <a:latin typeface="Arial Unicode MS" pitchFamily="34" charset="-128"/>
              </a:rPr>
              <a:t> gangrenoso) y los ojos (uveítis), se ven comúnmente afectados y en ocasiones constituyen la forma de presentación. </a:t>
            </a:r>
          </a:p>
          <a:p>
            <a:endParaRPr lang="es-ES" sz="2000" dirty="0">
              <a:latin typeface="Arial Unicode MS" pitchFamily="34" charset="-128"/>
            </a:endParaRPr>
          </a:p>
        </p:txBody>
      </p:sp>
    </p:spTree>
    <p:extLst>
      <p:ext uri="{BB962C8B-B14F-4D97-AF65-F5344CB8AC3E}">
        <p14:creationId xmlns:p14="http://schemas.microsoft.com/office/powerpoint/2010/main" val="2509980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15616"/>
          </a:xfrm>
        </p:spPr>
        <p:txBody>
          <a:bodyPr/>
          <a:lstStyle/>
          <a:p>
            <a:r>
              <a:rPr lang="es-ES" dirty="0" smtClean="0"/>
              <a:t>DIAGNÓSTICO DIFERENCIAL</a:t>
            </a:r>
            <a:endParaRPr lang="es-ES" dirty="0">
              <a:solidFill>
                <a:schemeClr val="tx2"/>
              </a:solidFill>
              <a:latin typeface="Arial Black" pitchFamily="34" charset="0"/>
            </a:endParaRPr>
          </a:p>
        </p:txBody>
      </p:sp>
      <p:sp>
        <p:nvSpPr>
          <p:cNvPr id="19459" name="Rectangle 3"/>
          <p:cNvSpPr>
            <a:spLocks noGrp="1" noChangeArrowheads="1"/>
          </p:cNvSpPr>
          <p:nvPr>
            <p:ph idx="4294967295"/>
          </p:nvPr>
        </p:nvSpPr>
        <p:spPr bwMode="auto">
          <a:xfrm>
            <a:off x="323528" y="980728"/>
            <a:ext cx="8712968" cy="51125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200"/>
              </a:spcAft>
            </a:pPr>
            <a:r>
              <a:rPr lang="es-ES" sz="1900" dirty="0">
                <a:latin typeface="Arial Unicode MS" pitchFamily="34" charset="-128"/>
              </a:rPr>
              <a:t>Las EII se clasifican en cuanto a localización, gravedad o comportamiento de la enfermedad, de acuerdo con la clasificación de Montreal (EC y CU). </a:t>
            </a:r>
          </a:p>
          <a:p>
            <a:pPr>
              <a:spcAft>
                <a:spcPts val="800"/>
              </a:spcAft>
            </a:pPr>
            <a:r>
              <a:rPr lang="es-ES" sz="1900" dirty="0" smtClean="0">
                <a:latin typeface="Arial Unicode MS" pitchFamily="34" charset="-128"/>
              </a:rPr>
              <a:t>Es </a:t>
            </a:r>
            <a:r>
              <a:rPr lang="es-ES" sz="1900" dirty="0">
                <a:latin typeface="Arial Unicode MS" pitchFamily="34" charset="-128"/>
              </a:rPr>
              <a:t>importante hacer un diagnóstico diferencial con otras enfermedades que cursan con diarrea, </a:t>
            </a:r>
            <a:r>
              <a:rPr lang="es-ES" sz="1900" dirty="0" err="1">
                <a:latin typeface="Arial Unicode MS" pitchFamily="34" charset="-128"/>
              </a:rPr>
              <a:t>rectorragia</a:t>
            </a:r>
            <a:r>
              <a:rPr lang="es-ES" sz="1900" dirty="0">
                <a:latin typeface="Arial Unicode MS" pitchFamily="34" charset="-128"/>
              </a:rPr>
              <a:t> o dolor </a:t>
            </a:r>
            <a:r>
              <a:rPr lang="es-ES" sz="1900" dirty="0" smtClean="0">
                <a:latin typeface="Arial Unicode MS" pitchFamily="34" charset="-128"/>
              </a:rPr>
              <a:t>abdominal: </a:t>
            </a:r>
            <a:endParaRPr lang="es-ES" sz="1900" dirty="0">
              <a:latin typeface="Arial Unicode MS" pitchFamily="34" charset="-128"/>
            </a:endParaRPr>
          </a:p>
          <a:p>
            <a:pPr lvl="1">
              <a:spcAft>
                <a:spcPts val="300"/>
              </a:spcAft>
            </a:pPr>
            <a:r>
              <a:rPr lang="es-ES" sz="1900" dirty="0">
                <a:latin typeface="Arial Unicode MS" pitchFamily="34" charset="-128"/>
              </a:rPr>
              <a:t>Síndrome de intestino </a:t>
            </a:r>
            <a:r>
              <a:rPr lang="es-ES" sz="1900" dirty="0" smtClean="0">
                <a:latin typeface="Arial Unicode MS" pitchFamily="34" charset="-128"/>
              </a:rPr>
              <a:t>irritable.</a:t>
            </a:r>
          </a:p>
          <a:p>
            <a:pPr lvl="1">
              <a:spcAft>
                <a:spcPts val="300"/>
              </a:spcAft>
            </a:pPr>
            <a:r>
              <a:rPr lang="es-ES" sz="1900" dirty="0" smtClean="0">
                <a:latin typeface="Arial Unicode MS" pitchFamily="34" charset="-128"/>
              </a:rPr>
              <a:t>Diarreas de origen infeccioso.</a:t>
            </a:r>
          </a:p>
          <a:p>
            <a:pPr lvl="1">
              <a:spcAft>
                <a:spcPts val="300"/>
              </a:spcAft>
            </a:pPr>
            <a:r>
              <a:rPr lang="es-ES" sz="1900" dirty="0" smtClean="0">
                <a:latin typeface="Arial Unicode MS" pitchFamily="34" charset="-128"/>
              </a:rPr>
              <a:t>Diarreas </a:t>
            </a:r>
            <a:r>
              <a:rPr lang="es-ES" sz="1900" dirty="0">
                <a:latin typeface="Arial Unicode MS" pitchFamily="34" charset="-128"/>
              </a:rPr>
              <a:t>producidas por </a:t>
            </a:r>
            <a:r>
              <a:rPr lang="es-ES" sz="1900" dirty="0" smtClean="0">
                <a:latin typeface="Arial Unicode MS" pitchFamily="34" charset="-128"/>
              </a:rPr>
              <a:t>medicamentos, alcohol </a:t>
            </a:r>
            <a:r>
              <a:rPr lang="es-ES" sz="1900" dirty="0">
                <a:latin typeface="Arial Unicode MS" pitchFamily="34" charset="-128"/>
              </a:rPr>
              <a:t>o </a:t>
            </a:r>
            <a:r>
              <a:rPr lang="es-ES" sz="1900" dirty="0" smtClean="0">
                <a:latin typeface="Arial Unicode MS" pitchFamily="34" charset="-128"/>
              </a:rPr>
              <a:t>drogas (cocaína...).</a:t>
            </a:r>
            <a:endParaRPr lang="es-ES" sz="1900" dirty="0">
              <a:latin typeface="Arial Unicode MS" pitchFamily="34" charset="-128"/>
            </a:endParaRPr>
          </a:p>
          <a:p>
            <a:pPr lvl="1">
              <a:spcAft>
                <a:spcPts val="300"/>
              </a:spcAft>
            </a:pPr>
            <a:r>
              <a:rPr lang="es-ES" sz="1900" dirty="0">
                <a:latin typeface="Arial Unicode MS" pitchFamily="34" charset="-128"/>
              </a:rPr>
              <a:t>Diarreas causadas por otras </a:t>
            </a:r>
            <a:r>
              <a:rPr lang="es-ES" sz="1900" dirty="0" smtClean="0">
                <a:latin typeface="Arial Unicode MS" pitchFamily="34" charset="-128"/>
              </a:rPr>
              <a:t>enfermedades (</a:t>
            </a:r>
            <a:r>
              <a:rPr lang="es-ES" sz="1900" dirty="0" err="1" smtClean="0">
                <a:latin typeface="Arial Unicode MS" pitchFamily="34" charset="-128"/>
              </a:rPr>
              <a:t>colagenosis</a:t>
            </a:r>
            <a:r>
              <a:rPr lang="es-ES" sz="1900" dirty="0">
                <a:latin typeface="Arial Unicode MS" pitchFamily="34" charset="-128"/>
              </a:rPr>
              <a:t>, diabetes, hipertiroidismo</a:t>
            </a:r>
            <a:r>
              <a:rPr lang="es-ES" sz="1900" dirty="0" smtClean="0">
                <a:latin typeface="Arial Unicode MS" pitchFamily="34" charset="-128"/>
              </a:rPr>
              <a:t>…).</a:t>
            </a:r>
            <a:endParaRPr lang="es-ES" sz="1900" dirty="0">
              <a:latin typeface="Arial Unicode MS" pitchFamily="34" charset="-128"/>
            </a:endParaRPr>
          </a:p>
          <a:p>
            <a:pPr lvl="1">
              <a:spcAft>
                <a:spcPts val="300"/>
              </a:spcAft>
            </a:pPr>
            <a:r>
              <a:rPr lang="es-ES" sz="1900" dirty="0">
                <a:latin typeface="Arial Unicode MS" pitchFamily="34" charset="-128"/>
              </a:rPr>
              <a:t>Síndromes de malabsorción, colitis isquémica, </a:t>
            </a:r>
            <a:r>
              <a:rPr lang="es-ES" sz="1900" dirty="0" err="1">
                <a:latin typeface="Arial Unicode MS" pitchFamily="34" charset="-128"/>
              </a:rPr>
              <a:t>diverticulitis</a:t>
            </a:r>
            <a:r>
              <a:rPr lang="es-ES" sz="1900" dirty="0">
                <a:latin typeface="Arial Unicode MS" pitchFamily="34" charset="-128"/>
              </a:rPr>
              <a:t>, enfermedad celiaca…</a:t>
            </a:r>
          </a:p>
          <a:p>
            <a:pPr lvl="1">
              <a:spcAft>
                <a:spcPts val="1200"/>
              </a:spcAft>
            </a:pPr>
            <a:r>
              <a:rPr lang="es-ES" sz="1900" dirty="0">
                <a:latin typeface="Arial Unicode MS" pitchFamily="34" charset="-128"/>
              </a:rPr>
              <a:t>Adenocarcinoma de colon y linfoma intestinal.</a:t>
            </a:r>
          </a:p>
          <a:p>
            <a:endParaRPr lang="es-ES" sz="2000" dirty="0">
              <a:latin typeface="Arial Unicode MS" pitchFamily="34" charset="-128"/>
            </a:endParaRPr>
          </a:p>
        </p:txBody>
      </p:sp>
    </p:spTree>
    <p:extLst>
      <p:ext uri="{BB962C8B-B14F-4D97-AF65-F5344CB8AC3E}">
        <p14:creationId xmlns:p14="http://schemas.microsoft.com/office/powerpoint/2010/main" val="3129777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MEDICAMENTOS</a:t>
            </a:r>
            <a:endParaRPr lang="es-ES" dirty="0"/>
          </a:p>
        </p:txBody>
      </p:sp>
      <p:sp>
        <p:nvSpPr>
          <p:cNvPr id="3" name="2 Marcador de contenido"/>
          <p:cNvSpPr>
            <a:spLocks noGrp="1"/>
          </p:cNvSpPr>
          <p:nvPr>
            <p:ph idx="4294967295"/>
          </p:nvPr>
        </p:nvSpPr>
        <p:spPr>
          <a:xfrm>
            <a:off x="755576" y="1556792"/>
            <a:ext cx="7632848" cy="3888432"/>
          </a:xfrm>
        </p:spPr>
        <p:txBody>
          <a:bodyPr/>
          <a:lstStyle/>
          <a:p>
            <a:pPr marL="457200" indent="-457200">
              <a:spcAft>
                <a:spcPts val="0"/>
              </a:spcAft>
              <a:buFont typeface="+mj-lt"/>
              <a:buAutoNum type="arabicPeriod"/>
            </a:pPr>
            <a:r>
              <a:rPr lang="es-ES" sz="2000" b="1" dirty="0" smtClean="0">
                <a:latin typeface="Arial Unicode MS" pitchFamily="34" charset="-128"/>
              </a:rPr>
              <a:t>AMINOSALICILATOS (SULFASALAZINA </a:t>
            </a:r>
          </a:p>
          <a:p>
            <a:pPr marL="444500" indent="0">
              <a:spcAft>
                <a:spcPts val="1500"/>
              </a:spcAft>
              <a:buNone/>
            </a:pPr>
            <a:r>
              <a:rPr lang="es-ES" sz="2000" b="1" dirty="0" smtClean="0">
                <a:latin typeface="Arial Unicode MS" pitchFamily="34" charset="-128"/>
              </a:rPr>
              <a:t>Y MESALAZINA Ó 5-ASA)</a:t>
            </a:r>
          </a:p>
          <a:p>
            <a:pPr marL="457200" indent="-457200">
              <a:spcAft>
                <a:spcPts val="1500"/>
              </a:spcAft>
              <a:buFont typeface="+mj-lt"/>
              <a:buAutoNum type="arabicPeriod" startAt="2"/>
            </a:pPr>
            <a:r>
              <a:rPr lang="es-ES" sz="2000" b="1" dirty="0" smtClean="0">
                <a:latin typeface="Arial Unicode MS" pitchFamily="34" charset="-128"/>
              </a:rPr>
              <a:t>CORTICOIDES </a:t>
            </a:r>
            <a:r>
              <a:rPr lang="es-ES" sz="2000" b="1" dirty="0">
                <a:latin typeface="Arial Unicode MS" pitchFamily="34" charset="-128"/>
              </a:rPr>
              <a:t>SISTÉMICOS</a:t>
            </a:r>
          </a:p>
          <a:p>
            <a:pPr marL="457200" indent="-457200">
              <a:spcAft>
                <a:spcPts val="1500"/>
              </a:spcAft>
              <a:buFont typeface="+mj-lt"/>
              <a:buAutoNum type="arabicPeriod" startAt="2"/>
            </a:pPr>
            <a:r>
              <a:rPr lang="es-ES" sz="2000" b="1" dirty="0">
                <a:latin typeface="Arial Unicode MS" pitchFamily="34" charset="-128"/>
              </a:rPr>
              <a:t>INMUNOMODULADORES</a:t>
            </a:r>
          </a:p>
          <a:p>
            <a:pPr marL="457200" indent="-457200">
              <a:spcAft>
                <a:spcPts val="1500"/>
              </a:spcAft>
              <a:buFont typeface="+mj-lt"/>
              <a:buAutoNum type="arabicPeriod" startAt="2"/>
            </a:pPr>
            <a:r>
              <a:rPr lang="es-ES" sz="2000" b="1" dirty="0">
                <a:latin typeface="Arial Unicode MS" pitchFamily="34" charset="-128"/>
              </a:rPr>
              <a:t>AGENTES BIOLÓGICOS</a:t>
            </a:r>
          </a:p>
          <a:p>
            <a:pPr marL="457200" indent="-457200">
              <a:spcAft>
                <a:spcPts val="0"/>
              </a:spcAft>
              <a:buFont typeface="+mj-lt"/>
              <a:buAutoNum type="arabicPeriod" startAt="2"/>
            </a:pPr>
            <a:r>
              <a:rPr lang="es-ES" sz="2000" b="1" dirty="0">
                <a:latin typeface="Arial Unicode MS" pitchFamily="34" charset="-128"/>
              </a:rPr>
              <a:t>ANTIBIÓTICOS</a:t>
            </a:r>
          </a:p>
          <a:p>
            <a:pPr marL="0" indent="0">
              <a:buNone/>
            </a:pPr>
            <a:r>
              <a:rPr lang="es-ES" sz="2000" b="1" dirty="0">
                <a:latin typeface="Arial Unicode MS" pitchFamily="34" charset="-128"/>
              </a:rPr>
              <a:t/>
            </a:r>
            <a:br>
              <a:rPr lang="es-ES" sz="2000" b="1" dirty="0">
                <a:latin typeface="Arial Unicode MS" pitchFamily="34" charset="-128"/>
              </a:rPr>
            </a:br>
            <a:endParaRPr lang="es-ES" sz="2000" b="1" dirty="0">
              <a:solidFill>
                <a:schemeClr val="tx2"/>
              </a:solidFill>
              <a:latin typeface="Arial Unicode MS" pitchFamily="34" charset="-128"/>
            </a:endParaRPr>
          </a:p>
          <a:p>
            <a:endParaRPr lang="es-ES" sz="2000" b="1" dirty="0" smtClean="0">
              <a:latin typeface="Arial Unicode MS" pitchFamily="34" charset="-128"/>
            </a:endParaRPr>
          </a:p>
          <a:p>
            <a:endParaRPr lang="es-ES" sz="2000" dirty="0"/>
          </a:p>
        </p:txBody>
      </p:sp>
    </p:spTree>
    <p:extLst>
      <p:ext uri="{BB962C8B-B14F-4D97-AF65-F5344CB8AC3E}">
        <p14:creationId xmlns:p14="http://schemas.microsoft.com/office/powerpoint/2010/main" val="2973933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HAPEID" val="unawMmTpcdlbfMFoGopqk5"/>
</p:tagLst>
</file>

<file path=ppt/tags/tag2.xml><?xml version="1.0" encoding="utf-8"?>
<p:tagLst xmlns:a="http://schemas.openxmlformats.org/drawingml/2006/main" xmlns:r="http://schemas.openxmlformats.org/officeDocument/2006/relationships" xmlns:p="http://schemas.openxmlformats.org/presentationml/2006/main">
  <p:tag name="DVSHAPEID" val="xxYxz5B8gosKIc50IFAKL8"/>
</p:tagLst>
</file>

<file path=ppt/tags/tag3.xml><?xml version="1.0" encoding="utf-8"?>
<p:tagLst xmlns:a="http://schemas.openxmlformats.org/drawingml/2006/main" xmlns:r="http://schemas.openxmlformats.org/officeDocument/2006/relationships" xmlns:p="http://schemas.openxmlformats.org/presentationml/2006/main">
  <p:tag name="DVSHAPEID" val="YwjMHoTj4NvKVyizNkTnlq"/>
</p:tagLst>
</file>

<file path=ppt/tags/tag4.xml><?xml version="1.0" encoding="utf-8"?>
<p:tagLst xmlns:a="http://schemas.openxmlformats.org/drawingml/2006/main" xmlns:r="http://schemas.openxmlformats.org/officeDocument/2006/relationships" xmlns:p="http://schemas.openxmlformats.org/presentationml/2006/main">
  <p:tag name="DVSHAPEID" val="uHy7AzppM9zpyreModfXkF"/>
</p:tagLst>
</file>

<file path=ppt/tags/tag5.xml><?xml version="1.0" encoding="utf-8"?>
<p:tagLst xmlns:a="http://schemas.openxmlformats.org/drawingml/2006/main" xmlns:r="http://schemas.openxmlformats.org/officeDocument/2006/relationships" xmlns:p="http://schemas.openxmlformats.org/presentationml/2006/main">
  <p:tag name="DVSECTIONID" val="bPzgoGZ8qpD1tJ3F4ATwbP"/>
</p:tagLst>
</file>

<file path=ppt/tags/tag6.xml><?xml version="1.0" encoding="utf-8"?>
<p:tagLst xmlns:a="http://schemas.openxmlformats.org/drawingml/2006/main" xmlns:r="http://schemas.openxmlformats.org/officeDocument/2006/relationships" xmlns:p="http://schemas.openxmlformats.org/presentationml/2006/main">
  <p:tag name="DVSHAPEID" val="P6Gj9T9JaIbWbW0vWgijGW"/>
</p:tagLst>
</file>

<file path=ppt/tags/tag7.xml><?xml version="1.0" encoding="utf-8"?>
<p:tagLst xmlns:a="http://schemas.openxmlformats.org/drawingml/2006/main" xmlns:r="http://schemas.openxmlformats.org/officeDocument/2006/relationships" xmlns:p="http://schemas.openxmlformats.org/presentationml/2006/main">
  <p:tag name="DVSHAPEID" val="dYCToOdBRTho2reSUHAN92"/>
</p:tagLst>
</file>

<file path=ppt/tags/tag8.xml><?xml version="1.0" encoding="utf-8"?>
<p:tagLst xmlns:a="http://schemas.openxmlformats.org/drawingml/2006/main" xmlns:r="http://schemas.openxmlformats.org/officeDocument/2006/relationships" xmlns:p="http://schemas.openxmlformats.org/presentationml/2006/main">
  <p:tag name="DVSHAPEID" val="msKhi5dC2cZkLXKsAcNKVb"/>
</p:tagLst>
</file>

<file path=ppt/theme/theme1.xml><?xml version="1.0" encoding="utf-8"?>
<a:theme xmlns:a="http://schemas.openxmlformats.org/drawingml/2006/main" name="3_Diseño personalizado">
  <a:themeElements>
    <a:clrScheme name="Personalizado 2">
      <a:dk1>
        <a:sysClr val="windowText" lastClr="000000"/>
      </a:dk1>
      <a:lt1>
        <a:sysClr val="window" lastClr="FFFFFF"/>
      </a:lt1>
      <a:dk2>
        <a:srgbClr val="4BACC6"/>
      </a:dk2>
      <a:lt2>
        <a:srgbClr val="EEECE1"/>
      </a:lt2>
      <a:accent1>
        <a:srgbClr val="31859B"/>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3169</TotalTime>
  <Words>2834</Words>
  <Application>Microsoft Office PowerPoint</Application>
  <PresentationFormat>Presentación en pantalla (4:3)</PresentationFormat>
  <Paragraphs>213</Paragraphs>
  <Slides>40</Slides>
  <Notes>1</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3_Diseño personalizado</vt:lpstr>
      <vt:lpstr> ENFERMEDAD INFLAMATORIA INTESTINAL   Vol. 26, Nº 2, 2018 </vt:lpstr>
      <vt:lpstr>SUMARIO</vt:lpstr>
      <vt:lpstr>INTRODUCCIÓN</vt:lpstr>
      <vt:lpstr>EPIDEMIOLOGÍA Y DIAGNÓSTICO</vt:lpstr>
      <vt:lpstr>MANIFESTACIONES CLÍNICAS (I) </vt:lpstr>
      <vt:lpstr>MANIFESTACIONES CLÍNICAS (II)</vt:lpstr>
      <vt:lpstr>MANIFESTACIONES CLÍNICAS (III)</vt:lpstr>
      <vt:lpstr>DIAGNÓSTICO DIFERENCIAL</vt:lpstr>
      <vt:lpstr>MEDICAMENTOS</vt:lpstr>
      <vt:lpstr>1. AMINOSALICILATOS (SULFASALA-ZINA Y MESALAZINA Ó 5-ASA) (I)</vt:lpstr>
      <vt:lpstr>1. AMINOSALICILATOS (SULFASALA-ZINA Y MESALAZINA Ó 5-ASA) (II)</vt:lpstr>
      <vt:lpstr>1. AMINOSALICILATOS (SULFASALA-ZINA Y MESALAZINA Ó 5-ASA) (III)</vt:lpstr>
      <vt:lpstr>1. AMINOSALICILATOS (SULFASALA-ZINA Y MESALAZINA Ó 5-ASA) (V)</vt:lpstr>
      <vt:lpstr>1. AMINOSALICILATOS (SULFASALA-ZINA Y MESALAZINA Ó 5-ASA) (VI)</vt:lpstr>
      <vt:lpstr>1. AMINOSALICILATOS (SULFASALA-ZINA Y MESALAZINA Ó 5-ASA) (VII)</vt:lpstr>
      <vt:lpstr>2.CORTICOIDES SISTÉMICOS (I)</vt:lpstr>
      <vt:lpstr>2.CORTICOIDES SISTÉMICOS (II)</vt:lpstr>
      <vt:lpstr>3. INMUNOMODULADORES (I)</vt:lpstr>
      <vt:lpstr>3. INMUNOMODULADORES (II)</vt:lpstr>
      <vt:lpstr>3. INMUNOMODULADORES (III)</vt:lpstr>
      <vt:lpstr>3. INMUNOMODULADORES (IV)</vt:lpstr>
      <vt:lpstr>3. INMUNOMODULADORES (V)</vt:lpstr>
      <vt:lpstr>4. AGENTES BIOLÓGICOS (anti-TNF) (I)</vt:lpstr>
      <vt:lpstr>4. AGENTES BIOLÓGICOS (anti-TNF) (II)</vt:lpstr>
      <vt:lpstr>5. ANTIBIOTICOS</vt:lpstr>
      <vt:lpstr>CIRUGÍA</vt:lpstr>
      <vt:lpstr>ALGORITMO DEL TRATAMIENTO DEL BROTE LEVE-MODERADO DE LA CU</vt:lpstr>
      <vt:lpstr>ALGORITMO DEL TRATAMIENTO DE MANTENIMIENTO DE LA DE CU</vt:lpstr>
      <vt:lpstr>ALGORITMO DEL TRATAMIENTO DEL BROTE LEVE DE LA EC</vt:lpstr>
      <vt:lpstr>Presentación de PowerPoint</vt:lpstr>
      <vt:lpstr>CONSIDERACIONES EN PEDIATRÍA</vt:lpstr>
      <vt:lpstr>CONSIDERACIONES EN PEDIATRÍA</vt:lpstr>
      <vt:lpstr>VACUNAS</vt:lpstr>
      <vt:lpstr>TABACO</vt:lpstr>
      <vt:lpstr>PROFILAXIS TROMBOEMBÓLICA</vt:lpstr>
      <vt:lpstr>ANEMIA</vt:lpstr>
      <vt:lpstr> EMBARAZO</vt:lpstr>
      <vt:lpstr>IDEAS CLAVE</vt:lpstr>
      <vt:lpstr>IDEAS CLAVE</vt:lpstr>
      <vt:lpstr>Para más información y bibliografía…</vt:lpstr>
    </vt:vector>
  </TitlesOfParts>
  <Company>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INFAC Información Farmacoterapéutica</dc:title>
  <dc:creator>COMITE REDACCION INFAC</dc:creator>
  <cp:lastModifiedBy>López Varona, Mª José</cp:lastModifiedBy>
  <cp:revision>336</cp:revision>
  <cp:lastPrinted>2017-11-29T13:42:47Z</cp:lastPrinted>
  <dcterms:created xsi:type="dcterms:W3CDTF">2007-11-13T08:52:06Z</dcterms:created>
  <dcterms:modified xsi:type="dcterms:W3CDTF">2018-07-02T11:58:51Z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DocumentId">
    <vt:lpwstr>160ivq7-8rTnREubEONBuH9j9k92nA21cNajGSl9HSP4</vt:lpwstr>
  </property>
  <property fmtid="{D5CDD505-2E9C-101B-9397-08002B2CF9AE}" pid="3" name="Google.Documents.RevisionId">
    <vt:lpwstr>12863737458791287082</vt:lpwstr>
  </property>
  <property fmtid="{D5CDD505-2E9C-101B-9397-08002B2CF9AE}" pid="4" name="Google.Documents.PreviousRevisionId">
    <vt:lpwstr>12445244904266056390</vt:lpwstr>
  </property>
  <property fmtid="{D5CDD505-2E9C-101B-9397-08002B2CF9AE}" pid="5" name="Google.Documents.PluginVersion">
    <vt:lpwstr>2.0.2026.3768</vt:lpwstr>
  </property>
  <property fmtid="{D5CDD505-2E9C-101B-9397-08002B2CF9AE}" pid="6" name="Google.Documents.MergeIncapabilityFlags">
    <vt:i4>0</vt:i4>
  </property>
  <property fmtid="{D5CDD505-2E9C-101B-9397-08002B2CF9AE}" pid="7" name="Google.Documents.Tracking">
    <vt:lpwstr>true</vt:lpwstr>
  </property>
</Properties>
</file>