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84" r:id="rId3"/>
    <p:sldId id="296" r:id="rId4"/>
    <p:sldId id="299" r:id="rId5"/>
    <p:sldId id="301" r:id="rId6"/>
    <p:sldId id="303" r:id="rId7"/>
    <p:sldId id="304" r:id="rId8"/>
    <p:sldId id="305" r:id="rId9"/>
    <p:sldId id="306" r:id="rId10"/>
    <p:sldId id="307" r:id="rId11"/>
    <p:sldId id="300" r:id="rId12"/>
    <p:sldId id="324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298" r:id="rId23"/>
    <p:sldId id="317" r:id="rId24"/>
    <p:sldId id="318" r:id="rId25"/>
    <p:sldId id="319" r:id="rId26"/>
    <p:sldId id="321" r:id="rId27"/>
    <p:sldId id="302" r:id="rId28"/>
    <p:sldId id="322" r:id="rId29"/>
    <p:sldId id="323" r:id="rId30"/>
    <p:sldId id="292" r:id="rId31"/>
  </p:sldIdLst>
  <p:sldSz cx="9144000" cy="6858000" type="screen4x3"/>
  <p:notesSz cx="6735763" cy="986948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CC0000"/>
    <a:srgbClr val="CC6600"/>
    <a:srgbClr val="996600"/>
    <a:srgbClr val="FFECAF"/>
    <a:srgbClr val="518BE1"/>
    <a:srgbClr val="B5CCF9"/>
    <a:srgbClr val="3D92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47" autoAdjust="0"/>
    <p:restoredTop sz="92553" autoAdjust="0"/>
  </p:normalViewPr>
  <p:slideViewPr>
    <p:cSldViewPr>
      <p:cViewPr>
        <p:scale>
          <a:sx n="75" d="100"/>
          <a:sy n="75" d="100"/>
        </p:scale>
        <p:origin x="-210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70" y="-96"/>
      </p:cViewPr>
      <p:guideLst>
        <p:guide orient="horz" pos="3109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E89D8-AAA9-49E8-9F8D-2D9B6768C018}" type="datetimeFigureOut">
              <a:rPr lang="es-ES" smtClean="0"/>
              <a:t>27/12/2018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71CD0B-A8AD-4ECA-A17C-5B9C4221B6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8106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F26F19B-19DA-43CC-9B30-3634E0340C04}" type="datetimeFigureOut">
              <a:rPr lang="es-ES"/>
              <a:pPr>
                <a:defRPr/>
              </a:pPr>
              <a:t>27/12/2018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0FF8673E-DEAB-49A5-A971-2289EF22CE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57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6D6A83-BE5E-43C6-B684-6DA820C51AED}" type="slidenum">
              <a:rPr lang="es-ES" sz="1200" smtClean="0"/>
              <a:pPr eaLnBrk="1" hangingPunct="1"/>
              <a:t>1</a:t>
            </a:fld>
            <a:endParaRPr lang="es-E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2187675"/>
          </a:xfrm>
        </p:spPr>
        <p:txBody>
          <a:bodyPr/>
          <a:lstStyle>
            <a:lvl1pPr>
              <a:defRPr lang="es-ES" sz="44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5569" y="3789040"/>
            <a:ext cx="6400800" cy="1296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94006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 userDrawn="1"/>
        </p:nvSpPr>
        <p:spPr bwMode="auto">
          <a:xfrm>
            <a:off x="536972" y="1484784"/>
            <a:ext cx="8067476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sz="3200" dirty="0" smtClean="0">
                <a:solidFill>
                  <a:srgbClr val="000000"/>
                </a:solidFill>
                <a:latin typeface="Arial Unicode MS" pitchFamily="34" charset="-128"/>
              </a:rPr>
              <a:t>Haga clic para modificar el estilo de texto del patrón</a:t>
            </a:r>
          </a:p>
          <a:p>
            <a:pPr lvl="1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800" dirty="0" smtClean="0">
                <a:solidFill>
                  <a:srgbClr val="000000"/>
                </a:solidFill>
                <a:latin typeface="Arial Unicode MS" pitchFamily="34" charset="-128"/>
              </a:rPr>
              <a:t>Segundo nivel</a:t>
            </a:r>
          </a:p>
          <a:p>
            <a:pPr lvl="2"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dirty="0" smtClean="0">
                <a:solidFill>
                  <a:srgbClr val="000000"/>
                </a:solidFill>
                <a:latin typeface="Arial Unicode MS" pitchFamily="34" charset="-128"/>
              </a:rPr>
              <a:t>Tercer nivel</a:t>
            </a:r>
          </a:p>
          <a:p>
            <a:pPr lvl="3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Cuarto nivel</a:t>
            </a:r>
          </a:p>
          <a:p>
            <a:pPr lvl="4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»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Quinto nivel</a:t>
            </a:r>
          </a:p>
        </p:txBody>
      </p:sp>
      <p:sp>
        <p:nvSpPr>
          <p:cNvPr id="3" name="1 Título"/>
          <p:cNvSpPr txBox="1">
            <a:spLocks/>
          </p:cNvSpPr>
          <p:nvPr userDrawn="1"/>
        </p:nvSpPr>
        <p:spPr bwMode="auto">
          <a:xfrm>
            <a:off x="684213" y="26064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000" dirty="0" smtClean="0">
                <a:solidFill>
                  <a:schemeClr val="tx2"/>
                </a:solidFill>
                <a:latin typeface="Arial Black" pitchFamily="34" charset="0"/>
              </a:rPr>
              <a:t>Haga clic para modificar el estilo de título del patrón</a:t>
            </a:r>
          </a:p>
        </p:txBody>
      </p:sp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237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 userDrawn="1"/>
        </p:nvSpPr>
        <p:spPr bwMode="auto">
          <a:xfrm>
            <a:off x="1331913" y="333375"/>
            <a:ext cx="71294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400" dirty="0" smtClean="0">
                <a:solidFill>
                  <a:schemeClr val="tx2"/>
                </a:solidFill>
                <a:latin typeface="Arial Black" pitchFamily="34" charset="0"/>
              </a:rPr>
              <a:t>Ideas clave</a:t>
            </a:r>
          </a:p>
        </p:txBody>
      </p:sp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7" y="20638"/>
            <a:ext cx="1035050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Marcador de contenido"/>
          <p:cNvSpPr txBox="1">
            <a:spLocks/>
          </p:cNvSpPr>
          <p:nvPr userDrawn="1"/>
        </p:nvSpPr>
        <p:spPr bwMode="auto">
          <a:xfrm>
            <a:off x="536972" y="1484784"/>
            <a:ext cx="8067476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3200" dirty="0" smtClean="0">
                <a:solidFill>
                  <a:srgbClr val="000000"/>
                </a:solidFill>
                <a:latin typeface="Arial Unicode MS" pitchFamily="34" charset="-128"/>
              </a:rPr>
              <a:t>Idea clave</a:t>
            </a:r>
            <a:r>
              <a:rPr lang="es-ES" sz="3200" baseline="0" dirty="0" smtClean="0">
                <a:solidFill>
                  <a:srgbClr val="000000"/>
                </a:solidFill>
                <a:latin typeface="Arial Unicode MS" pitchFamily="34" charset="-128"/>
              </a:rPr>
              <a:t> 1</a:t>
            </a:r>
          </a:p>
          <a:p>
            <a:pPr marL="457200" indent="-457200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3200" baseline="0" dirty="0" smtClean="0">
                <a:solidFill>
                  <a:srgbClr val="000000"/>
                </a:solidFill>
                <a:latin typeface="Arial Unicode MS" pitchFamily="34" charset="-128"/>
              </a:rPr>
              <a:t>Idea clave 2</a:t>
            </a:r>
          </a:p>
        </p:txBody>
      </p:sp>
    </p:spTree>
    <p:extLst>
      <p:ext uri="{BB962C8B-B14F-4D97-AF65-F5344CB8AC3E}">
        <p14:creationId xmlns:p14="http://schemas.microsoft.com/office/powerpoint/2010/main" val="3971260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C52FD-2590-418F-B853-56C0691D2CA8}" type="datetimeFigureOut">
              <a:rPr lang="es-ES"/>
              <a:pPr>
                <a:defRPr/>
              </a:pPr>
              <a:t>27/12/2018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D1966-7F7B-4234-99CE-166EF6C5EC5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2356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B1711-CBEC-4B81-BBD0-B11A6F678385}" type="datetimeFigureOut">
              <a:rPr lang="es-ES"/>
              <a:pPr>
                <a:defRPr/>
              </a:pPr>
              <a:t>27/12/2018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0F827-DEC1-4D10-9BEA-49F4941E463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1436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5613" y="188640"/>
            <a:ext cx="8229600" cy="1143000"/>
          </a:xfrm>
        </p:spPr>
        <p:txBody>
          <a:bodyPr/>
          <a:lstStyle>
            <a:lvl1pPr>
              <a:defRPr lang="es-ES" sz="40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9" name="8 CuadroTexto"/>
          <p:cNvSpPr txBox="1"/>
          <p:nvPr userDrawn="1"/>
        </p:nvSpPr>
        <p:spPr>
          <a:xfrm>
            <a:off x="611560" y="1484784"/>
            <a:ext cx="79208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3200" kern="1200" baseline="0" dirty="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Viñeta 1</a:t>
            </a: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3200" kern="1200" baseline="0" dirty="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Viñeta 2</a:t>
            </a: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4767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8550" y="404664"/>
            <a:ext cx="8229600" cy="1143000"/>
          </a:xfrm>
        </p:spPr>
        <p:txBody>
          <a:bodyPr/>
          <a:lstStyle>
            <a:lvl1pPr>
              <a:defRPr lang="es-ES" sz="40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grpSp>
        <p:nvGrpSpPr>
          <p:cNvPr id="4" name="Group 7"/>
          <p:cNvGrpSpPr>
            <a:grpSpLocks/>
          </p:cNvGrpSpPr>
          <p:nvPr userDrawn="1"/>
        </p:nvGrpSpPr>
        <p:grpSpPr bwMode="auto">
          <a:xfrm>
            <a:off x="5611639" y="2251323"/>
            <a:ext cx="3168650" cy="3065463"/>
            <a:chOff x="3035" y="1570"/>
            <a:chExt cx="2204" cy="2158"/>
          </a:xfrm>
        </p:grpSpPr>
        <p:pic>
          <p:nvPicPr>
            <p:cNvPr id="5" name="Picture 8"/>
            <p:cNvPicPr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010"/>
            <a:stretch>
              <a:fillRect/>
            </a:stretch>
          </p:blipFill>
          <p:spPr bwMode="auto">
            <a:xfrm>
              <a:off x="3035" y="1933"/>
              <a:ext cx="2126" cy="17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3107" y="1570"/>
              <a:ext cx="2132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s-ES" b="1" i="1" smtClean="0">
                  <a:latin typeface="Verdana" pitchFamily="34" charset="0"/>
                </a:rPr>
                <a:t>Eskerrik asko!!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594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s-ES" sz="36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5B54B-F40E-4440-9BFD-8345DD8E375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484784"/>
            <a:ext cx="799288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1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2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</a:t>
            </a:r>
            <a:r>
              <a:rPr lang="es-ES" dirty="0" smtClean="0">
                <a:latin typeface="Arial Unicode MS" pitchFamily="34" charset="-128"/>
              </a:rPr>
              <a:t>3</a:t>
            </a:r>
            <a:endParaRPr lang="es-ES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4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5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6</a:t>
            </a: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275117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20638"/>
            <a:ext cx="1035050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1259631" y="215441"/>
            <a:ext cx="7540327" cy="1066130"/>
          </a:xfrm>
        </p:spPr>
        <p:txBody>
          <a:bodyPr/>
          <a:lstStyle>
            <a:lvl1pPr>
              <a:defRPr lang="es-ES" sz="36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4294967295" hasCustomPrompt="1"/>
          </p:nvPr>
        </p:nvSpPr>
        <p:spPr bwMode="auto">
          <a:xfrm>
            <a:off x="755576" y="1501899"/>
            <a:ext cx="7920880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buFont typeface="Wingdings" pitchFamily="2" charset="2"/>
              <a:buChar char="ü"/>
              <a:defRPr baseline="0"/>
            </a:lvl1pPr>
          </a:lstStyle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 err="1" smtClean="0">
                <a:latin typeface="Arial Unicode MS" pitchFamily="34" charset="-128"/>
              </a:rPr>
              <a:t>Ideia</a:t>
            </a:r>
            <a:r>
              <a:rPr lang="es-ES" dirty="0" smtClean="0">
                <a:latin typeface="Arial Unicode MS" pitchFamily="34" charset="-128"/>
              </a:rPr>
              <a:t> </a:t>
            </a:r>
            <a:r>
              <a:rPr lang="es-ES" dirty="0" err="1" smtClean="0">
                <a:latin typeface="Arial Unicode MS" pitchFamily="34" charset="-128"/>
              </a:rPr>
              <a:t>nagusia</a:t>
            </a:r>
            <a:r>
              <a:rPr lang="es-ES" dirty="0" smtClean="0">
                <a:latin typeface="Arial Unicode MS" pitchFamily="34" charset="-128"/>
              </a:rPr>
              <a:t> </a:t>
            </a:r>
            <a:r>
              <a:rPr lang="es-ES" dirty="0">
                <a:latin typeface="Arial Unicode MS" pitchFamily="34" charset="-128"/>
              </a:rPr>
              <a:t>1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2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</a:t>
            </a:r>
            <a:r>
              <a:rPr lang="es-ES" dirty="0" smtClean="0">
                <a:latin typeface="Arial Unicode MS" pitchFamily="34" charset="-128"/>
              </a:rPr>
              <a:t>3</a:t>
            </a:r>
            <a:endParaRPr lang="es-ES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4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5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6</a:t>
            </a: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80322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Titulo de estilo de diapositiva</a:t>
            </a:r>
          </a:p>
        </p:txBody>
      </p:sp>
      <p:pic>
        <p:nvPicPr>
          <p:cNvPr id="1027" name="3B33EDE9-9423-4829-8EB1-3CF2B89F22E2" descr="A0C906B2-1E21-4B76-9682-5B3575CFFF5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9" r:id="rId4"/>
    <p:sldLayoutId id="2147483880" r:id="rId5"/>
    <p:sldLayoutId id="2147483885" r:id="rId6"/>
    <p:sldLayoutId id="2147483887" r:id="rId7"/>
    <p:sldLayoutId id="2147483889" r:id="rId8"/>
    <p:sldLayoutId id="2147483890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s-ES" sz="4400" kern="1200" dirty="0" smtClean="0">
          <a:solidFill>
            <a:schemeClr val="tx2"/>
          </a:solidFill>
          <a:latin typeface="Arial Black" pitchFamily="34" charset="0"/>
          <a:ea typeface="+mn-ea"/>
          <a:cs typeface="+mn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vespcardiol.org/es/manejo-perioperatorio-periprocedimiento-del-tratamiento/articulo/90462725/" TargetMode="External"/><Relationship Id="rId2" Type="http://schemas.openxmlformats.org/officeDocument/2006/relationships/hyperlink" Target="https://www.osakidetza.euskadi.eus/contenidos/informacion/cevime_infac_2017/es_def/adjuntos/INFAC_Vol_25_n9_medicaci%C3%B3n_perioperatoria.pdf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donostialdea.osakidetza.eus/es/referencia-documental/Documentos%20compartidos/Salud/Farmacia/Polimedicacion_Prescripcion_Prudente/Consenso_soc_Tabla_intervenciones_riesgo_2018.pdf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hyperlink" Target="http://www.euskadi.eus/contenidos/informacion/cevime_infac_2018/es_def/adjuntos/INFAC_Vol_26_n%206_anticoagulacion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sakidetza.euskadi.eus/contenidos/informacion/prest_farma_medicam_visado/es_def/adjuntos/medicamentos_visado_201807.pdf" TargetMode="Externa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539750" y="1196975"/>
            <a:ext cx="7772400" cy="2303463"/>
          </a:xfrm>
        </p:spPr>
        <p:txBody>
          <a:bodyPr/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" dirty="0"/>
              <a:t>PRÁCTICAS SEGURAS EN ANTICOAGULACIÓN ORAL </a:t>
            </a:r>
            <a: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</a:br>
            <a: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</a:br>
            <a:r>
              <a:rPr lang="es-ES_tradnl" dirty="0" err="1" smtClean="0">
                <a:solidFill>
                  <a:schemeClr val="tx2"/>
                </a:solidFill>
                <a:latin typeface="Arial Black" pitchFamily="34" charset="0"/>
              </a:rPr>
              <a:t>Vol</a:t>
            </a:r>
            <a: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_tradnl" dirty="0" smtClean="0"/>
              <a:t>26</a:t>
            </a:r>
            <a: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  <a:t>, </a:t>
            </a:r>
            <a:r>
              <a:rPr lang="es-ES_tradnl" dirty="0" err="1" smtClean="0">
                <a:solidFill>
                  <a:schemeClr val="tx2"/>
                </a:solidFill>
                <a:latin typeface="Arial Black" pitchFamily="34" charset="0"/>
              </a:rPr>
              <a:t>nº6</a:t>
            </a:r>
            <a: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  <a:t> 2018</a:t>
            </a:r>
            <a:endParaRPr lang="es-ES" dirty="0" smtClean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/>
          <a:lstStyle/>
          <a:p>
            <a:r>
              <a:rPr lang="es-ES" dirty="0" err="1"/>
              <a:t>ACOD</a:t>
            </a:r>
            <a:r>
              <a:rPr lang="es-ES" dirty="0"/>
              <a:t> en indicaciones aprobadas no financiadas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467544" y="1484784"/>
            <a:ext cx="8136904" cy="3960440"/>
          </a:xfrm>
        </p:spPr>
        <p:txBody>
          <a:bodyPr/>
          <a:lstStyle/>
          <a:p>
            <a:r>
              <a:rPr lang="es-ES" sz="2400" dirty="0" smtClean="0"/>
              <a:t>Existen </a:t>
            </a:r>
            <a:r>
              <a:rPr lang="es-ES" sz="2400" dirty="0"/>
              <a:t>situaciones </a:t>
            </a:r>
            <a:r>
              <a:rPr lang="es-ES" sz="2400" dirty="0" smtClean="0"/>
              <a:t>en </a:t>
            </a:r>
            <a:r>
              <a:rPr lang="es-ES" sz="2400" dirty="0"/>
              <a:t>las que los ACOD tienen la indicación aprobada en </a:t>
            </a:r>
            <a:r>
              <a:rPr lang="es-ES" sz="2400" dirty="0" smtClean="0"/>
              <a:t>FT </a:t>
            </a:r>
            <a:r>
              <a:rPr lang="es-ES" sz="2400" dirty="0"/>
              <a:t>pero no son </a:t>
            </a:r>
            <a:r>
              <a:rPr lang="es-ES" sz="2400" dirty="0" smtClean="0"/>
              <a:t>financiables: </a:t>
            </a:r>
            <a:endParaRPr lang="es-ES" sz="2400" dirty="0"/>
          </a:p>
          <a:p>
            <a:pPr lvl="1"/>
            <a:r>
              <a:rPr lang="es-ES" sz="2000" dirty="0"/>
              <a:t>Prevención de ictus y embolia sistémica en pacientes adultos con </a:t>
            </a:r>
            <a:r>
              <a:rPr lang="es-ES" sz="2000" dirty="0" err="1"/>
              <a:t>FANV</a:t>
            </a:r>
            <a:r>
              <a:rPr lang="es-ES" sz="2000" dirty="0"/>
              <a:t> </a:t>
            </a:r>
            <a:r>
              <a:rPr lang="es-ES" sz="2000" dirty="0" smtClean="0"/>
              <a:t>(que </a:t>
            </a:r>
            <a:r>
              <a:rPr lang="es-ES" sz="2000" dirty="0"/>
              <a:t>no </a:t>
            </a:r>
            <a:r>
              <a:rPr lang="es-ES" sz="2000" dirty="0" smtClean="0"/>
              <a:t>cumplan </a:t>
            </a:r>
            <a:r>
              <a:rPr lang="es-ES" sz="2000" dirty="0"/>
              <a:t>los requisitos de </a:t>
            </a:r>
            <a:r>
              <a:rPr lang="es-ES" sz="2000" dirty="0" smtClean="0"/>
              <a:t>visado).</a:t>
            </a:r>
            <a:endParaRPr lang="es-ES" sz="2000" dirty="0"/>
          </a:p>
          <a:p>
            <a:pPr lvl="1"/>
            <a:r>
              <a:rPr lang="es-ES" sz="2000" dirty="0"/>
              <a:t>Prevención y tratamiento de la trombosis venosa profunda (</a:t>
            </a:r>
            <a:r>
              <a:rPr lang="es-ES" sz="2000" dirty="0" err="1"/>
              <a:t>TVP</a:t>
            </a:r>
            <a:r>
              <a:rPr lang="es-ES" sz="2000" dirty="0"/>
              <a:t>) y de la embolia pulmonar (</a:t>
            </a:r>
            <a:r>
              <a:rPr lang="es-ES" sz="2000" dirty="0" err="1"/>
              <a:t>EP</a:t>
            </a:r>
            <a:r>
              <a:rPr lang="es-ES" sz="2000" dirty="0"/>
              <a:t>) en adultos. </a:t>
            </a:r>
          </a:p>
          <a:p>
            <a:r>
              <a:rPr lang="es-ES" sz="2400" dirty="0" smtClean="0"/>
              <a:t>A partir de 2019 </a:t>
            </a:r>
            <a:r>
              <a:rPr lang="es-ES" sz="2400" dirty="0" err="1"/>
              <a:t>Presbide</a:t>
            </a:r>
            <a:r>
              <a:rPr lang="es-ES" sz="2400" dirty="0"/>
              <a:t> </a:t>
            </a:r>
            <a:r>
              <a:rPr lang="es-ES" sz="2400" dirty="0" smtClean="0"/>
              <a:t>permitirá </a:t>
            </a:r>
            <a:r>
              <a:rPr lang="es-ES" sz="2400" dirty="0"/>
              <a:t>incluir la prescripción de un ACOD en indicaciones en las que no son financiables. </a:t>
            </a:r>
          </a:p>
        </p:txBody>
      </p:sp>
    </p:spTree>
    <p:extLst>
      <p:ext uri="{BB962C8B-B14F-4D97-AF65-F5344CB8AC3E}">
        <p14:creationId xmlns:p14="http://schemas.microsoft.com/office/powerpoint/2010/main" val="42566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712968" cy="778098"/>
          </a:xfrm>
        </p:spPr>
        <p:txBody>
          <a:bodyPr/>
          <a:lstStyle/>
          <a:p>
            <a:r>
              <a:rPr lang="es-ES" sz="3200" dirty="0"/>
              <a:t>AL INICIAR LA </a:t>
            </a:r>
            <a:r>
              <a:rPr lang="es-ES" sz="3200" dirty="0" smtClean="0"/>
              <a:t>TERAPIA: Prescripción</a:t>
            </a:r>
            <a:endParaRPr lang="es-ES" sz="32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23528" y="980728"/>
            <a:ext cx="8496944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s-ES" sz="2400" dirty="0" smtClean="0"/>
              <a:t>Asegurarse </a:t>
            </a:r>
            <a:r>
              <a:rPr lang="es-ES" sz="2400" dirty="0"/>
              <a:t>de que el paciente recibe la información adecuada, verbal y </a:t>
            </a:r>
            <a:r>
              <a:rPr lang="es-ES" sz="2400" dirty="0" smtClean="0"/>
              <a:t>escrita.  </a:t>
            </a:r>
            <a:endParaRPr lang="es-ES" sz="2400" dirty="0"/>
          </a:p>
          <a:p>
            <a:pPr lvl="0"/>
            <a:r>
              <a:rPr lang="es-ES" sz="2400" dirty="0"/>
              <a:t>Asegurarse de que la prescripción queda correctamente registrada </a:t>
            </a:r>
            <a:r>
              <a:rPr lang="es-ES" sz="2400" dirty="0" smtClean="0"/>
              <a:t>(</a:t>
            </a:r>
            <a:r>
              <a:rPr lang="es-ES" sz="2400" dirty="0" err="1"/>
              <a:t>Presbide</a:t>
            </a:r>
            <a:r>
              <a:rPr lang="es-ES" sz="2400" dirty="0"/>
              <a:t>/e-</a:t>
            </a:r>
            <a:r>
              <a:rPr lang="es-ES" sz="2400" dirty="0" err="1"/>
              <a:t>Osabide</a:t>
            </a:r>
            <a:r>
              <a:rPr lang="es-ES" sz="2400" dirty="0"/>
              <a:t>), en el mismo nivel asistencial en el que se indica la TAO</a:t>
            </a:r>
            <a:r>
              <a:rPr lang="es-ES" sz="2400" dirty="0" smtClean="0"/>
              <a:t>.</a:t>
            </a:r>
          </a:p>
          <a:p>
            <a:pPr lvl="0"/>
            <a:r>
              <a:rPr lang="es-ES" sz="2400" dirty="0" err="1" smtClean="0"/>
              <a:t>AVK</a:t>
            </a:r>
            <a:r>
              <a:rPr lang="es-ES" sz="2400" dirty="0"/>
              <a:t>: si se indica en atención hospitalaria, pero la estabilización de la dosis se va a realizar en atención primaria (AP), el prescriptor debe asegurarse de que el paciente comprende la necesidad de solicitar cita en </a:t>
            </a:r>
            <a:r>
              <a:rPr lang="es-ES" sz="2400" dirty="0" smtClean="0"/>
              <a:t>AP.  </a:t>
            </a:r>
          </a:p>
          <a:p>
            <a:r>
              <a:rPr lang="es-ES" sz="2400" dirty="0"/>
              <a:t>ACOD: </a:t>
            </a:r>
            <a:r>
              <a:rPr lang="es-ES" sz="2400" dirty="0" smtClean="0"/>
              <a:t>cuando se solicita el visado, advertir al paciente </a:t>
            </a:r>
            <a:r>
              <a:rPr lang="es-ES" sz="2400" dirty="0"/>
              <a:t>de la necesidad de contactar con el </a:t>
            </a:r>
            <a:r>
              <a:rPr lang="es-ES" sz="2400" dirty="0" smtClean="0"/>
              <a:t>médico en caso de visado denegado (no dispensable en farmacias).   </a:t>
            </a:r>
          </a:p>
        </p:txBody>
      </p:sp>
    </p:spTree>
    <p:extLst>
      <p:ext uri="{BB962C8B-B14F-4D97-AF65-F5344CB8AC3E}">
        <p14:creationId xmlns:p14="http://schemas.microsoft.com/office/powerpoint/2010/main" val="362094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712968" cy="994122"/>
          </a:xfrm>
        </p:spPr>
        <p:txBody>
          <a:bodyPr/>
          <a:lstStyle/>
          <a:p>
            <a:r>
              <a:rPr lang="es-ES" sz="3200" dirty="0"/>
              <a:t>AL INICIAR LA </a:t>
            </a:r>
            <a:r>
              <a:rPr lang="es-ES" sz="3200" dirty="0" smtClean="0"/>
              <a:t>TERAPIA: Prescripción</a:t>
            </a:r>
            <a:endParaRPr lang="es-ES" sz="32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467544" y="1196752"/>
            <a:ext cx="8208912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ES" sz="2800" dirty="0" smtClean="0"/>
              <a:t>ACOD</a:t>
            </a:r>
            <a:r>
              <a:rPr lang="es-ES" sz="2800" dirty="0"/>
              <a:t>: prescripción sin visado. Desde </a:t>
            </a:r>
            <a:r>
              <a:rPr lang="es-ES" sz="2800" dirty="0" smtClean="0"/>
              <a:t>2019 será técnicamente </a:t>
            </a:r>
            <a:r>
              <a:rPr lang="es-ES" sz="2800" dirty="0"/>
              <a:t>posible  prescribir en </a:t>
            </a:r>
            <a:r>
              <a:rPr lang="es-ES" sz="2800" dirty="0" err="1"/>
              <a:t>Presbide</a:t>
            </a:r>
            <a:r>
              <a:rPr lang="es-ES" sz="2800" dirty="0"/>
              <a:t> un ACOD para indicaciones no financiadas. </a:t>
            </a:r>
            <a:r>
              <a:rPr lang="es-ES" sz="2800" dirty="0" smtClean="0"/>
              <a:t>Por seguridad, es importante incluir estas prescripciones </a:t>
            </a:r>
            <a:r>
              <a:rPr lang="es-ES" sz="2800" dirty="0"/>
              <a:t>en </a:t>
            </a:r>
            <a:r>
              <a:rPr lang="es-ES" sz="2800" dirty="0" err="1"/>
              <a:t>Presbide</a:t>
            </a:r>
            <a:r>
              <a:rPr lang="es-ES" sz="2800" dirty="0"/>
              <a:t>. </a:t>
            </a:r>
            <a:endParaRPr lang="es-ES" sz="2800" dirty="0" smtClean="0"/>
          </a:p>
          <a:p>
            <a:endParaRPr lang="es-ES" sz="2800" dirty="0" smtClean="0"/>
          </a:p>
          <a:p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327628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/>
          <a:lstStyle/>
          <a:p>
            <a:r>
              <a:rPr lang="es-ES" sz="3200" dirty="0" smtClean="0"/>
              <a:t>Al iniciar </a:t>
            </a:r>
            <a:r>
              <a:rPr lang="es-ES" sz="3200" dirty="0" err="1" smtClean="0"/>
              <a:t>AVK</a:t>
            </a:r>
            <a:r>
              <a:rPr lang="es-ES" sz="3200" dirty="0" smtClean="0"/>
              <a:t> </a:t>
            </a:r>
            <a:r>
              <a:rPr lang="es-ES" sz="3200" dirty="0"/>
              <a:t>en </a:t>
            </a:r>
            <a:r>
              <a:rPr lang="es-ES" sz="3200" dirty="0" err="1" smtClean="0"/>
              <a:t>FANV</a:t>
            </a:r>
            <a:r>
              <a:rPr lang="es-ES" sz="3200" dirty="0" smtClean="0"/>
              <a:t> </a:t>
            </a:r>
            <a:r>
              <a:rPr lang="es-ES" sz="3200" dirty="0"/>
              <a:t>¿es necesario iniciar de forma simultánea el tratamiento con una </a:t>
            </a:r>
            <a:r>
              <a:rPr lang="es-ES" sz="3200" dirty="0" err="1"/>
              <a:t>HBPM</a:t>
            </a:r>
            <a:r>
              <a:rPr lang="es-ES" sz="3200" dirty="0"/>
              <a:t>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23528" y="1556792"/>
            <a:ext cx="8496944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ES" sz="2400" dirty="0" smtClean="0"/>
              <a:t>En </a:t>
            </a:r>
            <a:r>
              <a:rPr lang="es-ES" sz="2400" dirty="0"/>
              <a:t>pacientes con FANV, fuera del ámbito hospitalario, la anticoagulación lenta con AVK es segura y alcanza los valores estables de INR en rango terapéutico en 2-4 semanas en la mayor parte de los pacientes, por lo que no es necesaria la anticoagulación rápida con </a:t>
            </a:r>
            <a:r>
              <a:rPr lang="es-ES" sz="2400" dirty="0" smtClean="0"/>
              <a:t>HBPM. En estos pacientes, el uso </a:t>
            </a:r>
            <a:r>
              <a:rPr lang="es-ES" sz="2400" dirty="0"/>
              <a:t>inicial de HBPM junto con AVK se ha asociado a mayor riesgo de sangrado, sin diferencia de eventos </a:t>
            </a:r>
            <a:r>
              <a:rPr lang="es-ES" sz="2400" dirty="0" err="1" smtClean="0"/>
              <a:t>trombóticos</a:t>
            </a:r>
            <a:r>
              <a:rPr lang="es-ES" sz="2400" dirty="0" smtClean="0"/>
              <a:t>. </a:t>
            </a:r>
            <a:endParaRPr lang="es-ES" sz="2400" dirty="0"/>
          </a:p>
          <a:p>
            <a:r>
              <a:rPr lang="es-ES" sz="2400" dirty="0" smtClean="0"/>
              <a:t>En FANV con alto </a:t>
            </a:r>
            <a:r>
              <a:rPr lang="es-ES" sz="2400" dirty="0"/>
              <a:t>riesgo de </a:t>
            </a:r>
            <a:r>
              <a:rPr lang="es-ES" sz="2400" dirty="0" err="1"/>
              <a:t>tromboembolismo</a:t>
            </a:r>
            <a:r>
              <a:rPr lang="es-ES" sz="2400" dirty="0"/>
              <a:t> </a:t>
            </a:r>
            <a:r>
              <a:rPr lang="es-ES" sz="2000" dirty="0"/>
              <a:t>(p.ej. ictus o AIT reciente o trombo intracardiaco, </a:t>
            </a:r>
            <a:r>
              <a:rPr lang="es-ES" sz="2000" dirty="0" smtClean="0"/>
              <a:t>prótesis </a:t>
            </a:r>
            <a:r>
              <a:rPr lang="es-ES" sz="2000" dirty="0"/>
              <a:t>valvulares cardiacas de alto riesgo, etc.) </a:t>
            </a:r>
            <a:r>
              <a:rPr lang="es-ES" sz="2400" dirty="0"/>
              <a:t>y bajo riesgo de hemorragia intracraneal es razonable el uso de HBPM al </a:t>
            </a:r>
            <a:r>
              <a:rPr lang="es-ES" sz="2400" dirty="0" smtClean="0"/>
              <a:t>inicio. </a:t>
            </a:r>
            <a:endParaRPr lang="es-ES" sz="2400" dirty="0"/>
          </a:p>
          <a:p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362400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 dirty="0" err="1"/>
              <a:t>ACOD</a:t>
            </a:r>
            <a:r>
              <a:rPr lang="es-ES" sz="2800" dirty="0"/>
              <a:t>: posología en fibrilación auricular, ajuste de dosis </a:t>
            </a:r>
            <a:r>
              <a:rPr lang="es-ES" sz="2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y contraindicaciones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>
              <a:buNone/>
            </a:pP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28" y="1628800"/>
            <a:ext cx="8446225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611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s-ES" sz="2800" dirty="0" err="1"/>
              <a:t>ACOD</a:t>
            </a:r>
            <a:r>
              <a:rPr lang="es-ES" sz="2800" dirty="0"/>
              <a:t>: </a:t>
            </a:r>
            <a:r>
              <a:rPr lang="es-ES" sz="2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posología</a:t>
            </a:r>
            <a:r>
              <a:rPr lang="es-ES" sz="2800" dirty="0"/>
              <a:t> en fibrilación auricular, </a:t>
            </a:r>
            <a:r>
              <a:rPr lang="es-ES" sz="2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ajuste de dosis y </a:t>
            </a:r>
            <a:r>
              <a:rPr lang="es-ES" sz="2800" dirty="0"/>
              <a:t>contraindicaciones</a:t>
            </a:r>
          </a:p>
        </p:txBody>
      </p:sp>
      <p:grpSp>
        <p:nvGrpSpPr>
          <p:cNvPr id="5" name="4 Grupo"/>
          <p:cNvGrpSpPr/>
          <p:nvPr/>
        </p:nvGrpSpPr>
        <p:grpSpPr>
          <a:xfrm>
            <a:off x="385863" y="1211982"/>
            <a:ext cx="8234313" cy="5621536"/>
            <a:chOff x="323528" y="1268760"/>
            <a:chExt cx="8234313" cy="5621536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1268760"/>
              <a:ext cx="821055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766" y="1649760"/>
              <a:ext cx="8191500" cy="1409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766" y="3042196"/>
              <a:ext cx="8220075" cy="38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119" y="2479700"/>
              <a:ext cx="1495425" cy="154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9828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922114"/>
          </a:xfrm>
        </p:spPr>
        <p:txBody>
          <a:bodyPr/>
          <a:lstStyle/>
          <a:p>
            <a:r>
              <a:rPr lang="es-ES" sz="2800" b="1" dirty="0"/>
              <a:t>INTERACCIONES DE LA </a:t>
            </a:r>
            <a:r>
              <a:rPr lang="es-ES" sz="2800" b="1" dirty="0" smtClean="0"/>
              <a:t>TAO </a:t>
            </a:r>
            <a:r>
              <a:rPr lang="es-ES" sz="2400" b="1" dirty="0" smtClean="0"/>
              <a:t>(</a:t>
            </a:r>
            <a:r>
              <a:rPr lang="es-ES" sz="2400" b="1" dirty="0" err="1" smtClean="0"/>
              <a:t>AVK</a:t>
            </a:r>
            <a:r>
              <a:rPr lang="es-ES" sz="2400" b="1" dirty="0" smtClean="0"/>
              <a:t> y </a:t>
            </a:r>
            <a:r>
              <a:rPr lang="es-ES" sz="2400" b="1" dirty="0" err="1" smtClean="0"/>
              <a:t>ACOD</a:t>
            </a:r>
            <a:r>
              <a:rPr lang="es-ES" sz="2400" b="1" dirty="0" smtClean="0"/>
              <a:t>)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611560" y="1124744"/>
            <a:ext cx="8136904" cy="4104456"/>
          </a:xfrm>
        </p:spPr>
        <p:txBody>
          <a:bodyPr/>
          <a:lstStyle/>
          <a:p>
            <a:pPr marL="0" indent="0">
              <a:buNone/>
            </a:pPr>
            <a:r>
              <a:rPr lang="es-ES" sz="2400" b="1" dirty="0" smtClean="0"/>
              <a:t>Interacciones </a:t>
            </a:r>
            <a:r>
              <a:rPr lang="es-ES" sz="2400" b="1" dirty="0"/>
              <a:t>con otros fármacos que aumentan el riesgo de sangrado (comunes a </a:t>
            </a:r>
            <a:r>
              <a:rPr lang="es-ES" sz="2400" b="1" dirty="0" err="1"/>
              <a:t>AVK</a:t>
            </a:r>
            <a:r>
              <a:rPr lang="es-ES" sz="2400" b="1" dirty="0"/>
              <a:t> y </a:t>
            </a:r>
            <a:r>
              <a:rPr lang="es-ES" sz="2400" b="1" dirty="0" err="1"/>
              <a:t>ACOD</a:t>
            </a:r>
            <a:r>
              <a:rPr lang="es-ES" sz="2400" b="1" dirty="0"/>
              <a:t>): </a:t>
            </a:r>
            <a:endParaRPr lang="es-ES" sz="2400" dirty="0"/>
          </a:p>
          <a:p>
            <a:r>
              <a:rPr lang="es-ES" sz="2400" dirty="0" err="1"/>
              <a:t>Antiagregantes</a:t>
            </a:r>
            <a:r>
              <a:rPr lang="es-ES" sz="2400" dirty="0"/>
              <a:t>: aspirina, </a:t>
            </a:r>
            <a:r>
              <a:rPr lang="es-ES" sz="2400" dirty="0" err="1"/>
              <a:t>clopidogrel</a:t>
            </a:r>
            <a:r>
              <a:rPr lang="es-ES" sz="2400" dirty="0"/>
              <a:t>, </a:t>
            </a:r>
            <a:r>
              <a:rPr lang="es-ES" sz="2400" dirty="0" err="1"/>
              <a:t>ticagrelor</a:t>
            </a:r>
            <a:r>
              <a:rPr lang="es-ES" sz="2400" dirty="0"/>
              <a:t>, </a:t>
            </a:r>
            <a:r>
              <a:rPr lang="es-ES" sz="2400" dirty="0" err="1"/>
              <a:t>prasugrel</a:t>
            </a:r>
            <a:r>
              <a:rPr lang="es-ES" sz="2400" dirty="0"/>
              <a:t>, </a:t>
            </a:r>
            <a:r>
              <a:rPr lang="es-ES" sz="2400" dirty="0" err="1" smtClean="0"/>
              <a:t>dipiridamol</a:t>
            </a:r>
            <a:r>
              <a:rPr lang="es-ES" sz="2400" dirty="0" smtClean="0"/>
              <a:t> </a:t>
            </a:r>
            <a:r>
              <a:rPr lang="es-ES" sz="2000" dirty="0" smtClean="0"/>
              <a:t>(Documentar </a:t>
            </a:r>
            <a:r>
              <a:rPr lang="es-ES" sz="2000" dirty="0"/>
              <a:t>de forma inequívoca si está indicado el uso concomitante de TAO junto con </a:t>
            </a:r>
            <a:r>
              <a:rPr lang="es-ES" sz="2000" dirty="0" err="1"/>
              <a:t>antiagregación</a:t>
            </a:r>
            <a:r>
              <a:rPr lang="es-ES" sz="2000" dirty="0"/>
              <a:t> y su </a:t>
            </a:r>
            <a:r>
              <a:rPr lang="es-ES" sz="2000" dirty="0" smtClean="0"/>
              <a:t>duración) </a:t>
            </a:r>
            <a:endParaRPr lang="es-ES" sz="2000" dirty="0"/>
          </a:p>
          <a:p>
            <a:r>
              <a:rPr lang="es-ES" sz="2400" dirty="0"/>
              <a:t>Otros fármacos con acción anticoagulante (contraindicación): heparina no fraccionada, </a:t>
            </a:r>
            <a:r>
              <a:rPr lang="es-ES" sz="2400" dirty="0" err="1"/>
              <a:t>HBPM</a:t>
            </a:r>
            <a:r>
              <a:rPr lang="es-ES" sz="2400" dirty="0"/>
              <a:t>, </a:t>
            </a:r>
            <a:r>
              <a:rPr lang="es-ES" sz="2400" dirty="0" err="1"/>
              <a:t>fondaparinux</a:t>
            </a:r>
            <a:r>
              <a:rPr lang="es-ES" sz="2400" dirty="0"/>
              <a:t> </a:t>
            </a:r>
          </a:p>
          <a:p>
            <a:r>
              <a:rPr lang="es-ES" sz="2400" dirty="0"/>
              <a:t>AINE y </a:t>
            </a:r>
            <a:r>
              <a:rPr lang="es-ES" sz="2400" dirty="0" err="1"/>
              <a:t>Coxibs</a:t>
            </a:r>
            <a:r>
              <a:rPr lang="es-ES" sz="2400" dirty="0"/>
              <a:t> </a:t>
            </a:r>
          </a:p>
          <a:p>
            <a:r>
              <a:rPr lang="es-ES" sz="2400" dirty="0" err="1"/>
              <a:t>Corticoesteroides</a:t>
            </a:r>
            <a:endParaRPr lang="es-ES" sz="2400" dirty="0"/>
          </a:p>
          <a:p>
            <a:r>
              <a:rPr lang="es-ES" sz="2400" dirty="0"/>
              <a:t>Antidepresivos </a:t>
            </a:r>
            <a:r>
              <a:rPr lang="es-ES" sz="2400" dirty="0" err="1"/>
              <a:t>ISRS</a:t>
            </a:r>
            <a:r>
              <a:rPr lang="es-ES" sz="2400" dirty="0"/>
              <a:t> o </a:t>
            </a:r>
            <a:r>
              <a:rPr lang="es-ES" sz="2400" dirty="0" err="1"/>
              <a:t>IRSN</a:t>
            </a:r>
            <a:endParaRPr lang="es-ES" sz="24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948522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850106"/>
          </a:xfrm>
        </p:spPr>
        <p:txBody>
          <a:bodyPr/>
          <a:lstStyle/>
          <a:p>
            <a:r>
              <a:rPr lang="es-ES" sz="3200" b="1" dirty="0"/>
              <a:t>INTERACCIONES DE LA TAO (</a:t>
            </a:r>
            <a:r>
              <a:rPr lang="es-ES" b="1" dirty="0" err="1" smtClean="0"/>
              <a:t>AVK</a:t>
            </a:r>
            <a:r>
              <a:rPr lang="es-ES" sz="3200" b="1" dirty="0" smtClean="0"/>
              <a:t>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550020" y="980728"/>
            <a:ext cx="8126436" cy="1368152"/>
          </a:xfrm>
        </p:spPr>
        <p:txBody>
          <a:bodyPr/>
          <a:lstStyle/>
          <a:p>
            <a:pPr marL="0" indent="0">
              <a:buNone/>
            </a:pPr>
            <a:r>
              <a:rPr lang="es-ES" sz="2000" dirty="0" smtClean="0"/>
              <a:t>Si </a:t>
            </a:r>
            <a:r>
              <a:rPr lang="es-ES" sz="2000" dirty="0"/>
              <a:t>no es posible evitar estas combinaciones, es necesario monitorizar el INR al iniciar o finalizar estos tratamientos concomitantes.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4" y="1671191"/>
            <a:ext cx="8563192" cy="3696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70424" y="5373216"/>
            <a:ext cx="8563192" cy="720080"/>
          </a:xfrm>
          <a:prstGeom prst="rect">
            <a:avLst/>
          </a:prstGeom>
          <a:solidFill>
            <a:schemeClr val="bg1"/>
          </a:solidFill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1800" dirty="0" err="1"/>
              <a:t>Acenocumarol</a:t>
            </a:r>
            <a:r>
              <a:rPr lang="es-ES" sz="1800" dirty="0"/>
              <a:t> puede aumentar la concentración sérica de </a:t>
            </a:r>
            <a:r>
              <a:rPr lang="es-ES" sz="1800" dirty="0" err="1"/>
              <a:t>fenitoína</a:t>
            </a:r>
            <a:r>
              <a:rPr lang="es-ES" sz="1800" dirty="0"/>
              <a:t> y el efecto hipoglucemiante de las </a:t>
            </a:r>
            <a:r>
              <a:rPr lang="es-ES" sz="1800" dirty="0" err="1"/>
              <a:t>sulfonilureas</a:t>
            </a:r>
            <a:r>
              <a:rPr lang="es-ES" sz="1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7984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706090"/>
          </a:xfrm>
        </p:spPr>
        <p:txBody>
          <a:bodyPr/>
          <a:lstStyle/>
          <a:p>
            <a:r>
              <a:rPr lang="es-ES" sz="3200" b="1" dirty="0"/>
              <a:t>INTERACCIONES DE LA TAO </a:t>
            </a:r>
            <a:r>
              <a:rPr lang="es-ES" sz="3200" b="1" dirty="0" smtClean="0"/>
              <a:t>(</a:t>
            </a:r>
            <a:r>
              <a:rPr lang="es-ES" b="1" dirty="0" err="1" smtClean="0"/>
              <a:t>ACOD</a:t>
            </a:r>
            <a:r>
              <a:rPr lang="es-ES" sz="3200" b="1" dirty="0" smtClean="0"/>
              <a:t>)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1196752"/>
            <a:ext cx="7848871" cy="51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140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706090"/>
          </a:xfrm>
        </p:spPr>
        <p:txBody>
          <a:bodyPr/>
          <a:lstStyle/>
          <a:p>
            <a:r>
              <a:rPr lang="es-ES" sz="3200" b="1" dirty="0"/>
              <a:t>INTERACCIONES DE LA TAO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467544" y="1196752"/>
            <a:ext cx="8126436" cy="2952328"/>
          </a:xfrm>
        </p:spPr>
        <p:txBody>
          <a:bodyPr/>
          <a:lstStyle/>
          <a:p>
            <a:pPr marL="0" indent="0">
              <a:buNone/>
            </a:pPr>
            <a:r>
              <a:rPr lang="es-ES" sz="2400" b="1" dirty="0" smtClean="0"/>
              <a:t> </a:t>
            </a:r>
            <a:r>
              <a:rPr lang="es-ES" sz="2400" b="1" dirty="0"/>
              <a:t>Plantas/suplementos </a:t>
            </a:r>
            <a:r>
              <a:rPr lang="es-ES" sz="2400" b="1" dirty="0" smtClean="0"/>
              <a:t>alimenticios</a:t>
            </a:r>
            <a:endParaRPr lang="es-ES" sz="2400" dirty="0"/>
          </a:p>
          <a:p>
            <a:r>
              <a:rPr lang="es-ES" sz="2000" dirty="0"/>
              <a:t>Con acción anticoagulante: arándano, </a:t>
            </a:r>
            <a:r>
              <a:rPr lang="es-ES" sz="2000" dirty="0" err="1"/>
              <a:t>fucus</a:t>
            </a:r>
            <a:r>
              <a:rPr lang="es-ES" sz="2000" dirty="0"/>
              <a:t> </a:t>
            </a:r>
            <a:r>
              <a:rPr lang="es-ES" sz="2000" dirty="0" err="1"/>
              <a:t>vesiculosus</a:t>
            </a:r>
            <a:r>
              <a:rPr lang="es-ES" sz="2000" dirty="0"/>
              <a:t>, uña de gato, manzanilla, dong </a:t>
            </a:r>
            <a:r>
              <a:rPr lang="es-ES" sz="2000" dirty="0" err="1"/>
              <a:t>quai</a:t>
            </a:r>
            <a:r>
              <a:rPr lang="es-ES" sz="2000" dirty="0"/>
              <a:t> (</a:t>
            </a:r>
            <a:r>
              <a:rPr lang="es-ES" sz="2000" i="1" dirty="0" err="1"/>
              <a:t>Angelica</a:t>
            </a:r>
            <a:r>
              <a:rPr lang="es-ES" sz="2000" i="1" dirty="0"/>
              <a:t> </a:t>
            </a:r>
            <a:r>
              <a:rPr lang="es-ES" sz="2000" i="1" dirty="0" err="1"/>
              <a:t>sinensis</a:t>
            </a:r>
            <a:r>
              <a:rPr lang="es-ES" sz="2000" dirty="0"/>
              <a:t>), onagra, alholva (</a:t>
            </a:r>
            <a:r>
              <a:rPr lang="es-ES" sz="2000" i="1" dirty="0" err="1"/>
              <a:t>Trigonella</a:t>
            </a:r>
            <a:r>
              <a:rPr lang="es-ES" sz="2000" dirty="0"/>
              <a:t>), ajo, jengibre, ginkgo, alcohol, castaño de indias, trébol, </a:t>
            </a:r>
            <a:r>
              <a:rPr lang="es-ES" sz="2000" dirty="0" err="1"/>
              <a:t>reishi</a:t>
            </a:r>
            <a:r>
              <a:rPr lang="es-ES" sz="2000" dirty="0"/>
              <a:t>, cúrcuma, sauce blanco, papaya, taurina.</a:t>
            </a:r>
          </a:p>
          <a:p>
            <a:r>
              <a:rPr lang="es-ES" sz="2000" dirty="0"/>
              <a:t>Disminuyen el efecto anticoagulante (acción coagulante): alfalfa, Ginseng (americano y asiático), té verde, regaliz, hierba de San Juan (</a:t>
            </a:r>
            <a:r>
              <a:rPr lang="es-ES" sz="2000" i="1" dirty="0" err="1"/>
              <a:t>Hypericum</a:t>
            </a:r>
            <a:r>
              <a:rPr lang="es-ES" sz="2000" i="1" dirty="0"/>
              <a:t> </a:t>
            </a:r>
            <a:r>
              <a:rPr lang="es-ES" sz="2000" i="1" dirty="0" err="1"/>
              <a:t>perforatum</a:t>
            </a:r>
            <a:r>
              <a:rPr lang="es-ES" sz="20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69227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ES" sz="4000" dirty="0" smtClean="0">
                <a:solidFill>
                  <a:schemeClr val="tx2"/>
                </a:solidFill>
                <a:latin typeface="Arial Black" pitchFamily="34" charset="0"/>
              </a:rPr>
              <a:t>Sumario</a:t>
            </a:r>
            <a:endParaRPr lang="es-ES" sz="4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83568" y="1124744"/>
            <a:ext cx="7772400" cy="411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518BE1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bg1"/>
              </a:buClr>
            </a:pPr>
            <a:r>
              <a:rPr lang="es-ES" sz="3000" dirty="0" smtClean="0">
                <a:solidFill>
                  <a:schemeClr val="bg1"/>
                </a:solidFill>
              </a:rPr>
              <a:t>INTRODUCCIÓN</a:t>
            </a:r>
            <a:endParaRPr lang="es-ES" sz="3000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r>
              <a:rPr lang="es-ES" sz="3000" dirty="0">
                <a:solidFill>
                  <a:schemeClr val="bg1"/>
                </a:solidFill>
              </a:rPr>
              <a:t>ERRORES MÁS FRECUENTES EN EL MANEJO DE LA TERAPIA ANTICOAGULANTE ORAL (TAO)</a:t>
            </a:r>
          </a:p>
          <a:p>
            <a:pPr>
              <a:buClr>
                <a:schemeClr val="bg1"/>
              </a:buClr>
            </a:pPr>
            <a:r>
              <a:rPr lang="es-ES" sz="3000" dirty="0">
                <a:solidFill>
                  <a:schemeClr val="bg1"/>
                </a:solidFill>
              </a:rPr>
              <a:t>ANTES DE INICIAR LA TERAPIA </a:t>
            </a:r>
          </a:p>
          <a:p>
            <a:pPr>
              <a:buClr>
                <a:schemeClr val="bg1"/>
              </a:buClr>
            </a:pPr>
            <a:r>
              <a:rPr lang="es-ES" sz="3000" dirty="0" smtClean="0">
                <a:solidFill>
                  <a:schemeClr val="bg1"/>
                </a:solidFill>
              </a:rPr>
              <a:t>AL </a:t>
            </a:r>
            <a:r>
              <a:rPr lang="es-ES" sz="3000" dirty="0">
                <a:solidFill>
                  <a:schemeClr val="bg1"/>
                </a:solidFill>
              </a:rPr>
              <a:t>INICIAR LA TERAPIA</a:t>
            </a:r>
          </a:p>
          <a:p>
            <a:pPr>
              <a:buClr>
                <a:schemeClr val="bg1"/>
              </a:buClr>
            </a:pPr>
            <a:r>
              <a:rPr lang="es-ES" sz="3000" dirty="0" smtClean="0">
                <a:solidFill>
                  <a:schemeClr val="bg1"/>
                </a:solidFill>
              </a:rPr>
              <a:t>EN </a:t>
            </a:r>
            <a:r>
              <a:rPr lang="es-ES" sz="3000" dirty="0">
                <a:solidFill>
                  <a:schemeClr val="bg1"/>
                </a:solidFill>
              </a:rPr>
              <a:t>EL SEGUIMIENTO DE LA TERAPIA</a:t>
            </a:r>
          </a:p>
          <a:p>
            <a:pPr>
              <a:buClr>
                <a:schemeClr val="bg1"/>
              </a:buClr>
            </a:pPr>
            <a:r>
              <a:rPr lang="es-ES" sz="3000" dirty="0" smtClean="0">
                <a:solidFill>
                  <a:schemeClr val="bg1"/>
                </a:solidFill>
              </a:rPr>
              <a:t>EN </a:t>
            </a:r>
            <a:r>
              <a:rPr lang="es-ES" sz="3000" dirty="0">
                <a:solidFill>
                  <a:schemeClr val="bg1"/>
                </a:solidFill>
              </a:rPr>
              <a:t>LA FINALIZACIÓN DE LA </a:t>
            </a:r>
            <a:r>
              <a:rPr lang="es-ES" sz="3000" dirty="0" smtClean="0">
                <a:solidFill>
                  <a:schemeClr val="bg1"/>
                </a:solidFill>
              </a:rPr>
              <a:t>TERAPIA</a:t>
            </a:r>
            <a:endParaRPr lang="es-ES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850106"/>
          </a:xfrm>
        </p:spPr>
        <p:txBody>
          <a:bodyPr/>
          <a:lstStyle/>
          <a:p>
            <a:r>
              <a:rPr lang="es-ES" sz="3200" b="1" dirty="0"/>
              <a:t>INFORMACIÓN AL </a:t>
            </a:r>
            <a:r>
              <a:rPr lang="es-ES" sz="3200" b="1" dirty="0" smtClean="0"/>
              <a:t>PACIENTE con TAO</a:t>
            </a:r>
            <a:endParaRPr lang="es-ES" sz="3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23528" y="1196752"/>
            <a:ext cx="8280920" cy="4969916"/>
          </a:xfrm>
          <a:prstGeom prst="rect">
            <a:avLst/>
          </a:prstGeom>
          <a:solidFill>
            <a:schemeClr val="bg1"/>
          </a:solidFill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/>
              <a:t>Clarificar objetivos de TAO y necesidad de supervisión </a:t>
            </a:r>
          </a:p>
          <a:p>
            <a:r>
              <a:rPr lang="es-ES" sz="2400" dirty="0"/>
              <a:t>Seguir instrucciones indicadas y actitud ante olvido de dosis</a:t>
            </a:r>
          </a:p>
          <a:p>
            <a:r>
              <a:rPr lang="es-ES" sz="2400" dirty="0"/>
              <a:t>Informar al  profesional sanitario de las enfermedades y de la medicación  concomitante evitando automedicación</a:t>
            </a:r>
          </a:p>
          <a:p>
            <a:r>
              <a:rPr lang="es-ES" sz="2400" dirty="0"/>
              <a:t>Hoja de TAO: comprobar datos de identificación, dosis y pauta. </a:t>
            </a:r>
          </a:p>
          <a:p>
            <a:r>
              <a:rPr lang="es-ES" sz="2400" dirty="0"/>
              <a:t>Al acudir a una consulta médica (incluyendo el odontólogo) o al hospital, comunicar que están en tratamiento con TAO</a:t>
            </a:r>
          </a:p>
          <a:p>
            <a:r>
              <a:rPr lang="es-ES" sz="2400" dirty="0"/>
              <a:t>Principales riesgos y efectos adversos de la TAO</a:t>
            </a:r>
          </a:p>
          <a:p>
            <a:r>
              <a:rPr lang="es-ES" sz="2400" dirty="0"/>
              <a:t>Conducta a seguir ante procedimientos de riesgo (extracciones dentarias, intervenciones quirúrgicas, etc.), situaciones de emergencia o traumatismos. </a:t>
            </a:r>
          </a:p>
          <a:p>
            <a:r>
              <a:rPr lang="es-ES" sz="2400" dirty="0" err="1"/>
              <a:t>AVK</a:t>
            </a:r>
            <a:r>
              <a:rPr lang="es-ES" sz="2400" dirty="0"/>
              <a:t>: evitar cambios en la dieta y  seguir controles  </a:t>
            </a:r>
            <a:r>
              <a:rPr lang="es-ES" sz="2400" dirty="0" err="1"/>
              <a:t>INR</a:t>
            </a:r>
            <a:r>
              <a:rPr lang="es-ES" sz="2400" dirty="0"/>
              <a:t> </a:t>
            </a:r>
          </a:p>
          <a:p>
            <a:pPr marL="0" indent="0">
              <a:buNone/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82601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922114"/>
          </a:xfrm>
        </p:spPr>
        <p:txBody>
          <a:bodyPr/>
          <a:lstStyle/>
          <a:p>
            <a:r>
              <a:rPr lang="es-ES" sz="2800" b="1" dirty="0"/>
              <a:t>Recomendaciones para </a:t>
            </a:r>
            <a:r>
              <a:rPr lang="es-ES" sz="2800" b="1" dirty="0" smtClean="0"/>
              <a:t>pacientes - TAO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196752"/>
            <a:ext cx="8706777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89800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s-ES" sz="2800" b="1" dirty="0"/>
              <a:t>EN EL SEGUIMIENTO DE LA TERAPIA </a:t>
            </a:r>
            <a:r>
              <a:rPr lang="es-ES" sz="2800" dirty="0"/>
              <a:t/>
            </a:r>
            <a:br>
              <a:rPr lang="es-ES" sz="2800" dirty="0"/>
            </a:br>
            <a:r>
              <a:rPr lang="es-ES" sz="2800" b="1" dirty="0"/>
              <a:t>MONITORIZACIÓN DEL INR CON AVK</a:t>
            </a:r>
            <a:endParaRPr lang="es-ES" sz="28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539552" y="1412776"/>
            <a:ext cx="8136904" cy="4968552"/>
          </a:xfrm>
          <a:prstGeom prst="rect">
            <a:avLst/>
          </a:prstGeom>
          <a:solidFill>
            <a:schemeClr val="bg1"/>
          </a:solidFill>
          <a:extLst/>
        </p:spPr>
        <p:txBody>
          <a:bodyPr/>
          <a:lstStyle/>
          <a:p>
            <a:r>
              <a:rPr lang="es-ES" sz="2400" dirty="0" err="1" smtClean="0"/>
              <a:t>AVK</a:t>
            </a:r>
            <a:r>
              <a:rPr lang="es-ES" sz="2400" dirty="0" smtClean="0"/>
              <a:t>: </a:t>
            </a:r>
            <a:r>
              <a:rPr lang="es-ES" sz="2400" dirty="0"/>
              <a:t>se monitorizan mediante </a:t>
            </a:r>
            <a:r>
              <a:rPr lang="es-ES" sz="2400" dirty="0" err="1" smtClean="0"/>
              <a:t>INR</a:t>
            </a:r>
            <a:r>
              <a:rPr lang="es-ES" sz="2400" dirty="0"/>
              <a:t>, que se correlaciona con los resultados </a:t>
            </a:r>
            <a:r>
              <a:rPr lang="es-ES" sz="2400" dirty="0" smtClean="0"/>
              <a:t>clínicos</a:t>
            </a:r>
            <a:endParaRPr lang="es-ES" sz="2400" dirty="0"/>
          </a:p>
          <a:p>
            <a:r>
              <a:rPr lang="es-ES" sz="2400" dirty="0" err="1" smtClean="0"/>
              <a:t>TAONet</a:t>
            </a:r>
            <a:r>
              <a:rPr lang="es-ES" sz="2400" dirty="0"/>
              <a:t>® </a:t>
            </a:r>
            <a:r>
              <a:rPr lang="es-ES" sz="2400" dirty="0" smtClean="0"/>
              <a:t>emite </a:t>
            </a:r>
            <a:r>
              <a:rPr lang="es-ES" sz="2400" dirty="0"/>
              <a:t>recomendaciones acerca de la dosificación de </a:t>
            </a:r>
            <a:r>
              <a:rPr lang="es-ES" sz="2400" dirty="0" err="1"/>
              <a:t>acenocumarol</a:t>
            </a:r>
            <a:r>
              <a:rPr lang="es-ES" sz="2400" dirty="0"/>
              <a:t> y </a:t>
            </a:r>
            <a:r>
              <a:rPr lang="es-ES" sz="2400" dirty="0" err="1"/>
              <a:t>warfarina</a:t>
            </a:r>
            <a:r>
              <a:rPr lang="es-ES" sz="2400" dirty="0"/>
              <a:t>, según el </a:t>
            </a:r>
            <a:r>
              <a:rPr lang="es-ES" sz="2400" dirty="0" err="1"/>
              <a:t>INR</a:t>
            </a:r>
            <a:r>
              <a:rPr lang="es-ES" sz="2400" dirty="0"/>
              <a:t>. Estos ajustes automáticos deben acompañarse de un juicio </a:t>
            </a:r>
            <a:r>
              <a:rPr lang="es-ES" sz="2400" dirty="0" smtClean="0"/>
              <a:t>clínico </a:t>
            </a:r>
            <a:r>
              <a:rPr lang="es-ES" sz="2000" dirty="0"/>
              <a:t>(especialmente </a:t>
            </a:r>
            <a:r>
              <a:rPr lang="es-ES" sz="2000" dirty="0" smtClean="0"/>
              <a:t>en: alta reciente, </a:t>
            </a:r>
            <a:r>
              <a:rPr lang="es-ES" sz="2000" dirty="0"/>
              <a:t>inicio o reinicio reciente, periodos de muy alto riesgo (p.ej. 4-6 semanas </a:t>
            </a:r>
            <a:r>
              <a:rPr lang="es-ES" sz="2000" dirty="0" smtClean="0"/>
              <a:t>tras </a:t>
            </a:r>
            <a:r>
              <a:rPr lang="es-ES" sz="2000" dirty="0" err="1" smtClean="0"/>
              <a:t>TEV</a:t>
            </a:r>
            <a:r>
              <a:rPr lang="es-ES" sz="2000" dirty="0" smtClean="0"/>
              <a:t> </a:t>
            </a:r>
            <a:r>
              <a:rPr lang="es-ES" sz="2000" dirty="0"/>
              <a:t>agudo), ingreso en un centro </a:t>
            </a:r>
            <a:r>
              <a:rPr lang="es-ES" sz="2000" dirty="0" err="1" smtClean="0"/>
              <a:t>sociosanitario</a:t>
            </a:r>
            <a:r>
              <a:rPr lang="es-ES" sz="2000" dirty="0" smtClean="0"/>
              <a:t>, </a:t>
            </a:r>
            <a:r>
              <a:rPr lang="es-ES" sz="2000" dirty="0" err="1" smtClean="0"/>
              <a:t>pluripatológicos</a:t>
            </a:r>
            <a:r>
              <a:rPr lang="es-ES" sz="2000" dirty="0"/>
              <a:t>, </a:t>
            </a:r>
            <a:r>
              <a:rPr lang="es-ES" sz="2000" dirty="0" smtClean="0"/>
              <a:t>dosis </a:t>
            </a:r>
            <a:r>
              <a:rPr lang="es-ES" sz="2000" dirty="0"/>
              <a:t>muy bajas, </a:t>
            </a:r>
            <a:r>
              <a:rPr lang="es-ES" sz="2000" dirty="0" err="1" smtClean="0"/>
              <a:t>INR</a:t>
            </a:r>
            <a:r>
              <a:rPr lang="es-ES" sz="2000" dirty="0" smtClean="0"/>
              <a:t> </a:t>
            </a:r>
            <a:r>
              <a:rPr lang="es-ES" sz="2000" dirty="0"/>
              <a:t>muy variables, etc.)</a:t>
            </a:r>
          </a:p>
          <a:p>
            <a:r>
              <a:rPr lang="es-ES" sz="2400" dirty="0"/>
              <a:t>Ante </a:t>
            </a:r>
            <a:r>
              <a:rPr lang="es-ES" sz="2400" dirty="0" smtClean="0"/>
              <a:t> </a:t>
            </a:r>
            <a:r>
              <a:rPr lang="es-ES" sz="2400" dirty="0"/>
              <a:t>control deficiente del </a:t>
            </a:r>
            <a:r>
              <a:rPr lang="es-ES" sz="2400" dirty="0" err="1" smtClean="0"/>
              <a:t>INR</a:t>
            </a:r>
            <a:r>
              <a:rPr lang="es-ES" sz="2400" dirty="0"/>
              <a:t>:</a:t>
            </a:r>
            <a:r>
              <a:rPr lang="es-ES" sz="2400" dirty="0" smtClean="0"/>
              <a:t> pensar </a:t>
            </a:r>
            <a:r>
              <a:rPr lang="es-ES" sz="2400" dirty="0"/>
              <a:t>en problemas de adherencia o en un insuficiente aporte o deficiencia de vitamina </a:t>
            </a:r>
            <a:r>
              <a:rPr lang="es-ES" sz="2400" dirty="0" smtClean="0"/>
              <a:t>K </a:t>
            </a:r>
            <a:endParaRPr lang="es-ES" sz="2400" dirty="0"/>
          </a:p>
          <a:p>
            <a:r>
              <a:rPr lang="es-ES" sz="2400" dirty="0"/>
              <a:t>Existe la opción de autocontrol por parte del </a:t>
            </a:r>
            <a:r>
              <a:rPr lang="es-ES" sz="2400" dirty="0" smtClean="0"/>
              <a:t>paciente </a:t>
            </a:r>
          </a:p>
          <a:p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362094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88640"/>
            <a:ext cx="8964488" cy="1143000"/>
          </a:xfrm>
        </p:spPr>
        <p:txBody>
          <a:bodyPr/>
          <a:lstStyle/>
          <a:p>
            <a:r>
              <a:rPr lang="es-ES" sz="2800" dirty="0"/>
              <a:t>EN EL SEGUIMIENTO DE LA </a:t>
            </a:r>
            <a:r>
              <a:rPr lang="es-ES" sz="2800" dirty="0" smtClean="0"/>
              <a:t>TERAPIA</a:t>
            </a:r>
            <a:br>
              <a:rPr lang="es-ES" sz="2800" dirty="0" smtClean="0"/>
            </a:br>
            <a:r>
              <a:rPr lang="es-ES" sz="2400" b="1" dirty="0"/>
              <a:t>MONITORIZACIÓN DEL </a:t>
            </a:r>
            <a:r>
              <a:rPr lang="es-ES" sz="2400" b="1" dirty="0" smtClean="0"/>
              <a:t>TRATAMIENTO </a:t>
            </a:r>
            <a:r>
              <a:rPr lang="es-ES" sz="2800" b="1" dirty="0" err="1" smtClean="0"/>
              <a:t>ACOD</a:t>
            </a:r>
            <a:endParaRPr lang="es-ES" sz="28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268760"/>
            <a:ext cx="7992888" cy="4536504"/>
          </a:xfrm>
          <a:prstGeom prst="rect">
            <a:avLst/>
          </a:prstGeom>
          <a:solidFill>
            <a:schemeClr val="bg1"/>
          </a:solidFill>
          <a:extLst/>
        </p:spPr>
        <p:txBody>
          <a:bodyPr/>
          <a:lstStyle/>
          <a:p>
            <a:pPr lvl="0"/>
            <a:r>
              <a:rPr lang="es-ES" sz="2400" dirty="0"/>
              <a:t>Evaluar </a:t>
            </a:r>
            <a:r>
              <a:rPr lang="es-ES" sz="2400" dirty="0" smtClean="0"/>
              <a:t>y reforzar la </a:t>
            </a:r>
            <a:r>
              <a:rPr lang="es-ES" sz="2400" dirty="0"/>
              <a:t>adherencia </a:t>
            </a:r>
            <a:r>
              <a:rPr lang="es-ES" sz="2400" dirty="0" smtClean="0"/>
              <a:t>en </a:t>
            </a:r>
            <a:r>
              <a:rPr lang="es-ES" sz="2400" dirty="0"/>
              <a:t>cada </a:t>
            </a:r>
            <a:r>
              <a:rPr lang="es-ES" sz="2400" dirty="0" smtClean="0"/>
              <a:t>visita</a:t>
            </a:r>
          </a:p>
          <a:p>
            <a:pPr lvl="0"/>
            <a:r>
              <a:rPr lang="es-ES" sz="2400" dirty="0" smtClean="0"/>
              <a:t>Preguntar </a:t>
            </a:r>
            <a:r>
              <a:rPr lang="es-ES" sz="2400" dirty="0"/>
              <a:t>acerca de efectos adversos como el </a:t>
            </a:r>
            <a:r>
              <a:rPr lang="es-ES" sz="2400" dirty="0" smtClean="0"/>
              <a:t>sangrado</a:t>
            </a:r>
            <a:endParaRPr lang="es-ES" sz="2400" dirty="0"/>
          </a:p>
          <a:p>
            <a:pPr lvl="0"/>
            <a:r>
              <a:rPr lang="es-ES" sz="2400" dirty="0"/>
              <a:t>Revisar </a:t>
            </a:r>
            <a:r>
              <a:rPr lang="es-ES" sz="2400" dirty="0" smtClean="0"/>
              <a:t>en </a:t>
            </a:r>
            <a:r>
              <a:rPr lang="es-ES" sz="2400" dirty="0"/>
              <a:t>la </a:t>
            </a:r>
            <a:r>
              <a:rPr lang="es-ES" sz="2400" dirty="0" err="1" smtClean="0"/>
              <a:t>HC</a:t>
            </a:r>
            <a:r>
              <a:rPr lang="es-ES" sz="2400" dirty="0" smtClean="0"/>
              <a:t> </a:t>
            </a:r>
            <a:r>
              <a:rPr lang="es-ES" sz="2400" dirty="0"/>
              <a:t>si ha habido algún evento </a:t>
            </a:r>
            <a:r>
              <a:rPr lang="es-ES" sz="2400" dirty="0" err="1" smtClean="0"/>
              <a:t>tromboembólico</a:t>
            </a:r>
            <a:endParaRPr lang="es-ES" sz="2400" dirty="0"/>
          </a:p>
          <a:p>
            <a:pPr lvl="0"/>
            <a:r>
              <a:rPr lang="es-ES" sz="2400" dirty="0" smtClean="0"/>
              <a:t>Preguntar </a:t>
            </a:r>
            <a:r>
              <a:rPr lang="es-ES" sz="2400" dirty="0"/>
              <a:t>si toma medicamentos sin </a:t>
            </a:r>
            <a:r>
              <a:rPr lang="es-ES" sz="2400" dirty="0" smtClean="0"/>
              <a:t>receta (AINE</a:t>
            </a:r>
            <a:r>
              <a:rPr lang="es-ES" sz="2400" dirty="0"/>
              <a:t>, </a:t>
            </a:r>
            <a:r>
              <a:rPr lang="es-ES" sz="2400" dirty="0" smtClean="0"/>
              <a:t>aspirina) </a:t>
            </a:r>
            <a:r>
              <a:rPr lang="es-ES" sz="2400" dirty="0"/>
              <a:t>y productos de herboristería </a:t>
            </a:r>
            <a:r>
              <a:rPr lang="es-ES" sz="2400" dirty="0" smtClean="0"/>
              <a:t>(</a:t>
            </a:r>
            <a:r>
              <a:rPr lang="es-ES" sz="2400" dirty="0"/>
              <a:t>p.ej. hierba de San Juan</a:t>
            </a:r>
            <a:r>
              <a:rPr lang="es-ES" sz="2400" dirty="0" smtClean="0"/>
              <a:t>) </a:t>
            </a:r>
            <a:endParaRPr lang="es-ES" sz="2400" dirty="0"/>
          </a:p>
          <a:p>
            <a:pPr lvl="0"/>
            <a:r>
              <a:rPr lang="es-ES" sz="2400" dirty="0"/>
              <a:t>Función renal: </a:t>
            </a:r>
            <a:r>
              <a:rPr lang="es-ES" sz="2400" dirty="0" smtClean="0"/>
              <a:t>evaluar </a:t>
            </a:r>
            <a:r>
              <a:rPr lang="es-ES" sz="2400" dirty="0"/>
              <a:t>antes </a:t>
            </a:r>
            <a:r>
              <a:rPr lang="es-ES" sz="2400" dirty="0" smtClean="0"/>
              <a:t>del inicio </a:t>
            </a:r>
            <a:r>
              <a:rPr lang="es-ES" sz="2400" dirty="0"/>
              <a:t>y </a:t>
            </a:r>
            <a:r>
              <a:rPr lang="es-ES" sz="2400" dirty="0" smtClean="0"/>
              <a:t> anualmente  Evaluar </a:t>
            </a:r>
            <a:r>
              <a:rPr lang="es-ES" sz="2400" dirty="0"/>
              <a:t>con más frecuencia en </a:t>
            </a:r>
            <a:r>
              <a:rPr lang="es-ES" sz="2400" dirty="0" smtClean="0"/>
              <a:t>muy </a:t>
            </a:r>
            <a:r>
              <a:rPr lang="es-ES" sz="2400" dirty="0"/>
              <a:t>ancianos o frágiles o cuando se sospeche una disminución de la función renal </a:t>
            </a:r>
            <a:r>
              <a:rPr lang="es-ES" sz="2000" dirty="0"/>
              <a:t>(p.ej. hipovolemia, deshidratación, medicación concomitante</a:t>
            </a:r>
            <a:r>
              <a:rPr lang="es-ES" sz="2000" dirty="0" smtClean="0"/>
              <a:t>) </a:t>
            </a:r>
            <a:endParaRPr lang="es-ES" sz="2000" dirty="0"/>
          </a:p>
          <a:p>
            <a:pPr lvl="0"/>
            <a:r>
              <a:rPr lang="es-ES" sz="2400" dirty="0" smtClean="0"/>
              <a:t>Hematimetría</a:t>
            </a:r>
            <a:endParaRPr lang="es-ES" sz="2400" dirty="0"/>
          </a:p>
          <a:p>
            <a:pPr lvl="0"/>
            <a:r>
              <a:rPr lang="es-ES" sz="2400" dirty="0"/>
              <a:t>Función </a:t>
            </a:r>
            <a:r>
              <a:rPr lang="es-ES" sz="2400" dirty="0" smtClean="0"/>
              <a:t>hepática </a:t>
            </a:r>
            <a:endParaRPr lang="es-ES" sz="2400" dirty="0"/>
          </a:p>
          <a:p>
            <a:pPr>
              <a:buFontTx/>
              <a:buNone/>
            </a:pPr>
            <a:endParaRPr lang="es-ES" sz="2400" dirty="0" smtClean="0"/>
          </a:p>
          <a:p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9124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ES" dirty="0" smtClean="0"/>
              <a:t>MANEJO </a:t>
            </a:r>
            <a:r>
              <a:rPr lang="es-ES" dirty="0" err="1" smtClean="0"/>
              <a:t>PERIOPERATORIO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467544" y="1268760"/>
            <a:ext cx="8280920" cy="4320480"/>
          </a:xfrm>
        </p:spPr>
        <p:txBody>
          <a:bodyPr/>
          <a:lstStyle/>
          <a:p>
            <a:r>
              <a:rPr lang="es-ES" sz="2800" dirty="0"/>
              <a:t>Un boletín </a:t>
            </a:r>
            <a:r>
              <a:rPr lang="es-ES" sz="2800" u="sng" dirty="0" err="1">
                <a:hlinkClick r:id="rId2"/>
              </a:rPr>
              <a:t>INFAC</a:t>
            </a:r>
            <a:r>
              <a:rPr lang="es-ES" sz="2800" dirty="0"/>
              <a:t> reciente ha abordado el manejo de la medicación en el periodo </a:t>
            </a:r>
            <a:r>
              <a:rPr lang="es-ES" sz="2800" dirty="0" err="1"/>
              <a:t>perioperatorio</a:t>
            </a:r>
            <a:r>
              <a:rPr lang="es-ES" sz="2800" dirty="0"/>
              <a:t>, de forma </a:t>
            </a:r>
            <a:r>
              <a:rPr lang="es-ES" sz="2800" dirty="0" smtClean="0"/>
              <a:t>general.</a:t>
            </a:r>
          </a:p>
          <a:p>
            <a:r>
              <a:rPr lang="es-ES" sz="2800" dirty="0" smtClean="0"/>
              <a:t>“Manejo </a:t>
            </a:r>
            <a:r>
              <a:rPr lang="es-ES" sz="2800" dirty="0" err="1"/>
              <a:t>perioperatorio</a:t>
            </a:r>
            <a:r>
              <a:rPr lang="es-ES" sz="2800" dirty="0"/>
              <a:t> y </a:t>
            </a:r>
            <a:r>
              <a:rPr lang="es-ES" sz="2800" dirty="0" err="1"/>
              <a:t>periprocedimiento</a:t>
            </a:r>
            <a:r>
              <a:rPr lang="es-ES" sz="2800" dirty="0"/>
              <a:t> del tratamiento </a:t>
            </a:r>
            <a:r>
              <a:rPr lang="es-ES" sz="2800" dirty="0" err="1"/>
              <a:t>antitrombótico</a:t>
            </a:r>
            <a:r>
              <a:rPr lang="es-ES" sz="2800" dirty="0" smtClean="0"/>
              <a:t>” (2018), </a:t>
            </a:r>
            <a:r>
              <a:rPr lang="es-ES" sz="2400" dirty="0"/>
              <a:t>coordinado por la Sociedad Española de Cardiología </a:t>
            </a:r>
            <a:r>
              <a:rPr lang="es-ES" sz="2400" dirty="0" smtClean="0"/>
              <a:t>con participación de las </a:t>
            </a:r>
            <a:r>
              <a:rPr lang="es-ES" sz="2400" dirty="0"/>
              <a:t>sociedades científicas </a:t>
            </a:r>
            <a:r>
              <a:rPr lang="es-ES" sz="2400" dirty="0" smtClean="0"/>
              <a:t>relacionadas. </a:t>
            </a:r>
            <a:r>
              <a:rPr lang="es-ES" sz="2800" dirty="0" smtClean="0"/>
              <a:t>Recomendaciones </a:t>
            </a:r>
            <a:r>
              <a:rPr lang="es-ES" sz="2800" dirty="0"/>
              <a:t>a seguir en pacientes </a:t>
            </a:r>
            <a:r>
              <a:rPr lang="es-ES" sz="2800" dirty="0" err="1"/>
              <a:t>anticoagulados</a:t>
            </a:r>
            <a:r>
              <a:rPr lang="es-ES" sz="2800" dirty="0"/>
              <a:t> y </a:t>
            </a:r>
            <a:r>
              <a:rPr lang="es-ES" sz="2800" dirty="0" err="1"/>
              <a:t>antiagregados</a:t>
            </a:r>
            <a:r>
              <a:rPr lang="es-ES" sz="2800" dirty="0"/>
              <a:t>, en las distintas cirugías (</a:t>
            </a:r>
            <a:r>
              <a:rPr lang="es-ES" sz="2800" u="sng" dirty="0">
                <a:hlinkClick r:id="rId3"/>
              </a:rPr>
              <a:t>Artículo</a:t>
            </a:r>
            <a:r>
              <a:rPr lang="es-ES" sz="2800" u="sng" dirty="0"/>
              <a:t> y </a:t>
            </a:r>
            <a:r>
              <a:rPr lang="es-ES" sz="2800" u="sng" dirty="0">
                <a:hlinkClick r:id="rId4"/>
              </a:rPr>
              <a:t>Anexo</a:t>
            </a:r>
            <a:r>
              <a:rPr lang="es-ES" sz="2800" u="sng" dirty="0" smtClean="0"/>
              <a:t>).</a:t>
            </a:r>
            <a:r>
              <a:rPr lang="es-ES" sz="2800" dirty="0" smtClean="0"/>
              <a:t> </a:t>
            </a:r>
            <a:endParaRPr lang="es-ES" sz="2800" dirty="0"/>
          </a:p>
          <a:p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63791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ES" dirty="0"/>
              <a:t>Transiciones entre </a:t>
            </a:r>
            <a:r>
              <a:rPr lang="es-ES" dirty="0" err="1"/>
              <a:t>AVK</a:t>
            </a:r>
            <a:r>
              <a:rPr lang="es-ES" dirty="0"/>
              <a:t> Y </a:t>
            </a:r>
            <a:r>
              <a:rPr lang="es-ES" dirty="0" err="1"/>
              <a:t>ACOD</a:t>
            </a:r>
            <a:endParaRPr lang="es-E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39552" y="1196752"/>
            <a:ext cx="8136904" cy="4968552"/>
          </a:xfrm>
          <a:prstGeom prst="rect">
            <a:avLst/>
          </a:prstGeom>
          <a:solidFill>
            <a:schemeClr val="bg1"/>
          </a:solidFill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800" dirty="0"/>
              <a:t>Deben quedar bien documentadas en historia clínica </a:t>
            </a:r>
          </a:p>
          <a:p>
            <a:pPr marL="0" indent="0">
              <a:buNone/>
            </a:pPr>
            <a:r>
              <a:rPr lang="es-ES" sz="2800" b="1" dirty="0">
                <a:solidFill>
                  <a:schemeClr val="accent1"/>
                </a:solidFill>
              </a:rPr>
              <a:t>Transición de </a:t>
            </a:r>
            <a:r>
              <a:rPr lang="es-ES" sz="2800" b="1" dirty="0" err="1">
                <a:solidFill>
                  <a:schemeClr val="accent1"/>
                </a:solidFill>
              </a:rPr>
              <a:t>AVK</a:t>
            </a:r>
            <a:r>
              <a:rPr lang="es-ES" sz="2800" b="1" dirty="0">
                <a:solidFill>
                  <a:schemeClr val="accent1"/>
                </a:solidFill>
              </a:rPr>
              <a:t> a </a:t>
            </a:r>
            <a:r>
              <a:rPr lang="es-ES" sz="2800" b="1" dirty="0" err="1">
                <a:solidFill>
                  <a:schemeClr val="accent1"/>
                </a:solidFill>
              </a:rPr>
              <a:t>ACOD</a:t>
            </a:r>
            <a:r>
              <a:rPr lang="es-ES" sz="2800" b="1" dirty="0">
                <a:solidFill>
                  <a:schemeClr val="accent1"/>
                </a:solidFill>
              </a:rPr>
              <a:t>:</a:t>
            </a:r>
            <a:r>
              <a:rPr lang="es-ES" sz="2800" dirty="0">
                <a:solidFill>
                  <a:schemeClr val="accent1"/>
                </a:solidFill>
              </a:rPr>
              <a:t> </a:t>
            </a:r>
            <a:r>
              <a:rPr lang="es-ES" sz="2800" dirty="0"/>
              <a:t>se debe medir el </a:t>
            </a:r>
            <a:r>
              <a:rPr lang="es-ES" sz="2800" dirty="0" err="1"/>
              <a:t>INR</a:t>
            </a:r>
            <a:endParaRPr lang="es-ES" sz="2800" dirty="0"/>
          </a:p>
          <a:p>
            <a:r>
              <a:rPr lang="es-ES" sz="2400" dirty="0"/>
              <a:t>si </a:t>
            </a:r>
            <a:r>
              <a:rPr lang="es-ES" sz="2400" dirty="0" err="1"/>
              <a:t>INR</a:t>
            </a:r>
            <a:r>
              <a:rPr lang="es-ES" sz="2400" dirty="0"/>
              <a:t> ≤ 2, discontinuar el </a:t>
            </a:r>
            <a:r>
              <a:rPr lang="es-ES" sz="2400" dirty="0" err="1"/>
              <a:t>AVK</a:t>
            </a:r>
            <a:r>
              <a:rPr lang="es-ES" sz="2400" dirty="0"/>
              <a:t> e iniciar el </a:t>
            </a:r>
            <a:r>
              <a:rPr lang="es-ES" sz="2400" dirty="0" err="1"/>
              <a:t>ACOD</a:t>
            </a:r>
            <a:r>
              <a:rPr lang="es-ES" sz="2400" dirty="0"/>
              <a:t> </a:t>
            </a:r>
          </a:p>
          <a:p>
            <a:r>
              <a:rPr lang="es-ES" sz="2400" dirty="0"/>
              <a:t>si </a:t>
            </a:r>
            <a:r>
              <a:rPr lang="es-ES" sz="2400" dirty="0" err="1"/>
              <a:t>INR</a:t>
            </a:r>
            <a:r>
              <a:rPr lang="es-ES" sz="2400" dirty="0"/>
              <a:t> &gt; 2, discontinuar el </a:t>
            </a:r>
            <a:r>
              <a:rPr lang="es-ES" sz="2400" dirty="0" err="1"/>
              <a:t>AVK</a:t>
            </a:r>
            <a:r>
              <a:rPr lang="es-ES" sz="2400" dirty="0"/>
              <a:t>, volver a medirlo a los 2-3 días, y seguir midiéndolo diariamente. Introducir </a:t>
            </a:r>
            <a:r>
              <a:rPr lang="es-ES" sz="2400" dirty="0" err="1"/>
              <a:t>dabigatrán</a:t>
            </a:r>
            <a:r>
              <a:rPr lang="es-ES" sz="2400" dirty="0"/>
              <a:t> y </a:t>
            </a:r>
            <a:r>
              <a:rPr lang="es-ES" sz="2400" dirty="0" err="1"/>
              <a:t>apixabán</a:t>
            </a:r>
            <a:r>
              <a:rPr lang="es-ES" sz="2400" dirty="0"/>
              <a:t> cuando </a:t>
            </a:r>
            <a:r>
              <a:rPr lang="es-ES" sz="2400" dirty="0" err="1"/>
              <a:t>INR</a:t>
            </a:r>
            <a:r>
              <a:rPr lang="es-ES" sz="2400" dirty="0"/>
              <a:t> &lt; 2, </a:t>
            </a:r>
            <a:r>
              <a:rPr lang="es-ES" sz="2400" dirty="0" err="1"/>
              <a:t>edoxabán</a:t>
            </a:r>
            <a:r>
              <a:rPr lang="es-ES" sz="2400" dirty="0"/>
              <a:t> ≤ 2,5 y </a:t>
            </a:r>
            <a:r>
              <a:rPr lang="es-ES" sz="2400" dirty="0" err="1"/>
              <a:t>rivaroxabán</a:t>
            </a:r>
            <a:r>
              <a:rPr lang="es-ES" sz="2400" dirty="0"/>
              <a:t> ≤ 3 </a:t>
            </a:r>
          </a:p>
          <a:p>
            <a:pPr marL="0" indent="0">
              <a:buNone/>
            </a:pPr>
            <a:r>
              <a:rPr lang="es-ES" sz="2800" dirty="0"/>
              <a:t>Se recomienda cerrar la prescripción del </a:t>
            </a:r>
            <a:r>
              <a:rPr lang="es-ES" sz="2800" dirty="0" err="1"/>
              <a:t>AVK</a:t>
            </a:r>
            <a:r>
              <a:rPr lang="es-ES" sz="2800" dirty="0"/>
              <a:t> e informar al paciente de que si no puede recoger el nuevo anticoagulante </a:t>
            </a:r>
            <a:r>
              <a:rPr lang="es-ES" sz="2400" dirty="0"/>
              <a:t>(por haber sido denegado el visado),</a:t>
            </a:r>
            <a:r>
              <a:rPr lang="es-ES" sz="2800" dirty="0"/>
              <a:t> debe solicitar una cita con su médico para que vuelva a abrir la prescripción de </a:t>
            </a:r>
            <a:r>
              <a:rPr lang="es-ES" sz="2800" dirty="0" err="1"/>
              <a:t>AVK</a:t>
            </a:r>
            <a:r>
              <a:rPr lang="es-E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3595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 dirty="0" smtClean="0"/>
              <a:t>Transición </a:t>
            </a:r>
            <a:r>
              <a:rPr lang="es-ES" sz="3200" b="1" dirty="0"/>
              <a:t>de ACOD a AVK en </a:t>
            </a:r>
            <a:r>
              <a:rPr lang="es-ES" sz="3200" b="1" dirty="0" err="1" smtClean="0"/>
              <a:t>FANV</a:t>
            </a:r>
            <a:r>
              <a:rPr lang="es-ES" sz="3200" b="1" dirty="0" smtClean="0"/>
              <a:t> 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417836" y="3789040"/>
            <a:ext cx="8414345" cy="2409106"/>
          </a:xfrm>
          <a:solidFill>
            <a:schemeClr val="bg1"/>
          </a:solidFill>
        </p:spPr>
        <p:txBody>
          <a:bodyPr/>
          <a:lstStyle/>
          <a:p>
            <a:r>
              <a:rPr lang="es-ES" sz="2400" b="1" dirty="0"/>
              <a:t>Transición de </a:t>
            </a:r>
            <a:r>
              <a:rPr lang="es-ES" sz="2400" b="1" dirty="0" err="1"/>
              <a:t>HBPM</a:t>
            </a:r>
            <a:r>
              <a:rPr lang="es-ES" sz="2400" b="1" dirty="0"/>
              <a:t> a </a:t>
            </a:r>
            <a:r>
              <a:rPr lang="es-ES" sz="2400" b="1" dirty="0" err="1"/>
              <a:t>ACOD</a:t>
            </a:r>
            <a:r>
              <a:rPr lang="es-ES" sz="2400" dirty="0"/>
              <a:t>: interrumpir </a:t>
            </a:r>
            <a:r>
              <a:rPr lang="es-ES" sz="2400" dirty="0" err="1"/>
              <a:t>HBPM</a:t>
            </a:r>
            <a:r>
              <a:rPr lang="es-ES" sz="2400" dirty="0"/>
              <a:t> y comenzar </a:t>
            </a:r>
            <a:r>
              <a:rPr lang="es-ES" sz="2400" dirty="0" err="1"/>
              <a:t>ACOD</a:t>
            </a:r>
            <a:r>
              <a:rPr lang="es-ES" sz="2400" dirty="0"/>
              <a:t> cuando corresponda la siguiente dosis de </a:t>
            </a:r>
            <a:r>
              <a:rPr lang="es-ES" sz="2400" dirty="0" err="1" smtClean="0"/>
              <a:t>HBPM</a:t>
            </a:r>
            <a:r>
              <a:rPr lang="es-ES" sz="2400" dirty="0" smtClean="0"/>
              <a:t>.</a:t>
            </a:r>
            <a:endParaRPr lang="es-ES" sz="2400" dirty="0"/>
          </a:p>
          <a:p>
            <a:r>
              <a:rPr lang="es-ES" sz="2400" b="1" dirty="0"/>
              <a:t>Transición de </a:t>
            </a:r>
            <a:r>
              <a:rPr lang="es-ES" sz="2400" b="1" dirty="0" err="1"/>
              <a:t>ACOD</a:t>
            </a:r>
            <a:r>
              <a:rPr lang="es-ES" sz="2400" b="1" dirty="0"/>
              <a:t> a </a:t>
            </a:r>
            <a:r>
              <a:rPr lang="es-ES" sz="2400" b="1" dirty="0" err="1"/>
              <a:t>HBPM</a:t>
            </a:r>
            <a:r>
              <a:rPr lang="es-ES" sz="2400" dirty="0"/>
              <a:t>: esperar 12-24 horas desde la última dosis del </a:t>
            </a:r>
            <a:r>
              <a:rPr lang="es-ES" sz="2400" dirty="0" err="1" smtClean="0"/>
              <a:t>ACOD</a:t>
            </a:r>
            <a:r>
              <a:rPr lang="es-ES" sz="2400" dirty="0" smtClean="0"/>
              <a:t>. </a:t>
            </a:r>
            <a:endParaRPr lang="es-ES" sz="2400" dirty="0"/>
          </a:p>
          <a:p>
            <a:endParaRPr lang="es-E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74084"/>
            <a:ext cx="8450213" cy="2452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975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74638"/>
            <a:ext cx="8424936" cy="1143000"/>
          </a:xfrm>
        </p:spPr>
        <p:txBody>
          <a:bodyPr/>
          <a:lstStyle/>
          <a:p>
            <a:r>
              <a:rPr lang="es-ES" dirty="0"/>
              <a:t>EN LA FINALIZACIÓN DE LA TERAPIA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467544" y="1340768"/>
            <a:ext cx="835292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sz="2800" dirty="0"/>
              <a:t>La duración de la TAO debe estar documentada en la historia clínica desde el inicio. </a:t>
            </a:r>
            <a:r>
              <a:rPr lang="es-ES" sz="2400" dirty="0"/>
              <a:t>Esto es especialmente relevante en la prevención y tratamiento de la </a:t>
            </a:r>
            <a:r>
              <a:rPr lang="es-ES" sz="2400" dirty="0" err="1"/>
              <a:t>TVP</a:t>
            </a:r>
            <a:r>
              <a:rPr lang="es-ES" sz="2400" dirty="0"/>
              <a:t> y del </a:t>
            </a:r>
            <a:r>
              <a:rPr lang="es-ES" sz="2400" dirty="0" err="1" smtClean="0"/>
              <a:t>TEP</a:t>
            </a:r>
            <a:r>
              <a:rPr lang="es-ES" sz="2400" dirty="0" smtClean="0"/>
              <a:t>.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800" dirty="0" smtClean="0"/>
              <a:t>En </a:t>
            </a:r>
            <a:r>
              <a:rPr lang="es-ES" sz="2800" dirty="0" err="1"/>
              <a:t>FANV</a:t>
            </a:r>
            <a:r>
              <a:rPr lang="es-ES" sz="2800" dirty="0"/>
              <a:t>, hay situaciones en las que la TAO puede dejar de estar indicada </a:t>
            </a:r>
            <a:r>
              <a:rPr lang="es-ES" sz="2400" dirty="0"/>
              <a:t>(empeoramiento grave del estado de salud, enfermedad terminal, hemorragias graves, etc</a:t>
            </a:r>
            <a:r>
              <a:rPr lang="es-ES" sz="2400" dirty="0" smtClean="0"/>
              <a:t>.).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800" dirty="0" smtClean="0"/>
              <a:t>Los </a:t>
            </a:r>
            <a:r>
              <a:rPr lang="es-ES" sz="2800" dirty="0" err="1"/>
              <a:t>AVK</a:t>
            </a:r>
            <a:r>
              <a:rPr lang="es-ES" sz="2800" dirty="0"/>
              <a:t> y los </a:t>
            </a:r>
            <a:r>
              <a:rPr lang="es-ES" sz="2800" dirty="0" err="1"/>
              <a:t>ACOD</a:t>
            </a:r>
            <a:r>
              <a:rPr lang="es-ES" sz="2800" dirty="0"/>
              <a:t> pueden finalizarse sin necesidad de retirada </a:t>
            </a:r>
            <a:r>
              <a:rPr lang="es-ES" sz="2800" dirty="0" smtClean="0"/>
              <a:t>gradual. </a:t>
            </a:r>
            <a:r>
              <a:rPr lang="es-ES" sz="2800" dirty="0"/>
              <a:t>El motivo de finalización debe quedar documentado en la historia clínica. </a:t>
            </a:r>
            <a:endParaRPr lang="es-ES" sz="2800" dirty="0" smtClean="0"/>
          </a:p>
          <a:p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357836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539552" y="1412776"/>
            <a:ext cx="8347521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ES" sz="2800" dirty="0"/>
              <a:t>Al inicio de la TAO, asegurarse de que el paciente recibe la información </a:t>
            </a:r>
            <a:r>
              <a:rPr lang="es-ES" sz="2800" dirty="0" smtClean="0"/>
              <a:t>adecuada, verbal y escrita, incluyendo el diagnóstico, la duración del tratamiento, pauta y rango terapéutico y el ajuste de dosis.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ES" sz="2800" dirty="0" smtClean="0"/>
              <a:t>En la mayor parte de los pacientes con FANV que inician un tratamiento con un AVK, NO es necesaria la terapia simultánea con HBPM hasta alcanzar el rango terapéutico. </a:t>
            </a:r>
          </a:p>
        </p:txBody>
      </p:sp>
      <p:sp>
        <p:nvSpPr>
          <p:cNvPr id="3" name="1 Título"/>
          <p:cNvSpPr txBox="1">
            <a:spLocks/>
          </p:cNvSpPr>
          <p:nvPr/>
        </p:nvSpPr>
        <p:spPr bwMode="auto">
          <a:xfrm>
            <a:off x="1327721" y="234851"/>
            <a:ext cx="71294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400" dirty="0" smtClean="0">
                <a:solidFill>
                  <a:schemeClr val="tx2"/>
                </a:solidFill>
                <a:latin typeface="Arial Black" pitchFamily="34" charset="0"/>
              </a:rPr>
              <a:t>Ideas claves (I)</a:t>
            </a:r>
          </a:p>
        </p:txBody>
      </p:sp>
    </p:spTree>
    <p:extLst>
      <p:ext uri="{BB962C8B-B14F-4D97-AF65-F5344CB8AC3E}">
        <p14:creationId xmlns:p14="http://schemas.microsoft.com/office/powerpoint/2010/main" val="3684356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539552" y="1412776"/>
            <a:ext cx="8347521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ES" sz="2800" dirty="0" smtClean="0"/>
              <a:t>La </a:t>
            </a:r>
            <a:r>
              <a:rPr lang="es-ES" sz="2800" dirty="0"/>
              <a:t>dosificación de ACOD debe tener en cuenta la función renal, la edad y el peso, entre </a:t>
            </a:r>
            <a:r>
              <a:rPr lang="es-ES" sz="2800" dirty="0" smtClean="0"/>
              <a:t>otros.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ES" sz="2800" dirty="0"/>
              <a:t>Los programas de anticoagulación como </a:t>
            </a:r>
            <a:r>
              <a:rPr lang="es-ES" sz="2800" dirty="0" err="1"/>
              <a:t>TAONet</a:t>
            </a:r>
            <a:r>
              <a:rPr lang="es-ES" sz="2800" dirty="0"/>
              <a:t>® emiten recomendaciones acerca de la dosificación de </a:t>
            </a:r>
            <a:r>
              <a:rPr lang="es-ES" sz="2800" dirty="0" err="1"/>
              <a:t>acenocumarol</a:t>
            </a:r>
            <a:r>
              <a:rPr lang="es-ES" sz="2800" dirty="0"/>
              <a:t> y </a:t>
            </a:r>
            <a:r>
              <a:rPr lang="es-ES" sz="2800" dirty="0" err="1"/>
              <a:t>warfarina</a:t>
            </a:r>
            <a:r>
              <a:rPr lang="es-ES" sz="2800" dirty="0"/>
              <a:t>, según el </a:t>
            </a:r>
            <a:r>
              <a:rPr lang="es-ES" sz="2800" dirty="0" smtClean="0"/>
              <a:t>INR. </a:t>
            </a:r>
            <a:endParaRPr lang="es-ES" sz="2800" dirty="0"/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ES" sz="2800" dirty="0"/>
              <a:t>Los inicios, modificaciones y finalizaciones de tratamiento deben quedar correctamente registrados en la historia clínica y en el programa de </a:t>
            </a:r>
            <a:r>
              <a:rPr lang="es-ES" sz="2800" dirty="0" smtClean="0"/>
              <a:t>prescripción. </a:t>
            </a:r>
            <a:endParaRPr lang="es-ES" sz="2800" dirty="0">
              <a:latin typeface="Arial Unicode MS" pitchFamily="34" charset="-128"/>
            </a:endParaRPr>
          </a:p>
        </p:txBody>
      </p:sp>
      <p:sp>
        <p:nvSpPr>
          <p:cNvPr id="3" name="1 Título"/>
          <p:cNvSpPr txBox="1">
            <a:spLocks/>
          </p:cNvSpPr>
          <p:nvPr/>
        </p:nvSpPr>
        <p:spPr bwMode="auto">
          <a:xfrm>
            <a:off x="1327721" y="234851"/>
            <a:ext cx="71294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400" dirty="0" smtClean="0">
                <a:solidFill>
                  <a:schemeClr val="tx2"/>
                </a:solidFill>
                <a:latin typeface="Arial Black" pitchFamily="34" charset="0"/>
              </a:rPr>
              <a:t>Ideas claves (II)</a:t>
            </a:r>
          </a:p>
        </p:txBody>
      </p:sp>
    </p:spTree>
    <p:extLst>
      <p:ext uri="{BB962C8B-B14F-4D97-AF65-F5344CB8AC3E}">
        <p14:creationId xmlns:p14="http://schemas.microsoft.com/office/powerpoint/2010/main" val="845973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s-ES" dirty="0"/>
              <a:t>INTRODUCCIÓN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67544" y="980728"/>
            <a:ext cx="8280920" cy="4969916"/>
          </a:xfrm>
          <a:prstGeom prst="rect">
            <a:avLst/>
          </a:prstGeom>
          <a:solidFill>
            <a:schemeClr val="bg1"/>
          </a:solidFill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2">
                  <a:lumMod val="50000"/>
                </a:schemeClr>
              </a:buClr>
            </a:pPr>
            <a:r>
              <a:rPr lang="es-ES" sz="2350" dirty="0">
                <a:latin typeface="Arial" panose="020B0604020202020204" pitchFamily="34" charset="0"/>
                <a:cs typeface="Arial" panose="020B0604020202020204" pitchFamily="34" charset="0"/>
              </a:rPr>
              <a:t>Los anticoagulantes </a:t>
            </a:r>
            <a:r>
              <a:rPr lang="es-ES" sz="2000" dirty="0"/>
              <a:t>(tanto los antagonistas de la vitamina K -</a:t>
            </a:r>
            <a:r>
              <a:rPr lang="es-ES" sz="2000" dirty="0" err="1"/>
              <a:t>AVK</a:t>
            </a:r>
            <a:r>
              <a:rPr lang="es-ES" sz="2000" dirty="0"/>
              <a:t>: </a:t>
            </a:r>
            <a:r>
              <a:rPr lang="es-ES" sz="2000" dirty="0" err="1"/>
              <a:t>acenocumarol</a:t>
            </a:r>
            <a:r>
              <a:rPr lang="es-ES" sz="2000" dirty="0"/>
              <a:t> y </a:t>
            </a:r>
            <a:r>
              <a:rPr lang="es-ES" sz="2000" dirty="0" err="1"/>
              <a:t>warfarina</a:t>
            </a:r>
            <a:r>
              <a:rPr lang="es-ES" sz="2000" dirty="0"/>
              <a:t>-, como con los anticoagulantes orales directos -</a:t>
            </a:r>
            <a:r>
              <a:rPr lang="es-ES" sz="2000" dirty="0" err="1"/>
              <a:t>ACOD</a:t>
            </a:r>
            <a:r>
              <a:rPr lang="es-ES" sz="2000" dirty="0"/>
              <a:t>: </a:t>
            </a:r>
            <a:r>
              <a:rPr lang="es-ES" sz="2000" dirty="0" err="1"/>
              <a:t>apixabán</a:t>
            </a:r>
            <a:r>
              <a:rPr lang="es-ES" sz="2000" dirty="0"/>
              <a:t>, </a:t>
            </a:r>
            <a:r>
              <a:rPr lang="es-ES" sz="2000" dirty="0" err="1"/>
              <a:t>dabigatrán</a:t>
            </a:r>
            <a:r>
              <a:rPr lang="es-ES" sz="2000" dirty="0"/>
              <a:t>, </a:t>
            </a:r>
            <a:r>
              <a:rPr lang="es-ES" sz="2000" dirty="0" err="1"/>
              <a:t>edoxabán</a:t>
            </a:r>
            <a:r>
              <a:rPr lang="es-ES" sz="2000" dirty="0"/>
              <a:t>, </a:t>
            </a:r>
            <a:r>
              <a:rPr lang="es-ES" sz="2000" dirty="0" err="1"/>
              <a:t>rivaroxabán</a:t>
            </a:r>
            <a:r>
              <a:rPr lang="es-ES" sz="2000" dirty="0"/>
              <a:t>-), </a:t>
            </a:r>
            <a:r>
              <a:rPr lang="es-ES" sz="2350" dirty="0">
                <a:latin typeface="Arial" panose="020B0604020202020204" pitchFamily="34" charset="0"/>
                <a:cs typeface="Arial" panose="020B0604020202020204" pitchFamily="34" charset="0"/>
              </a:rPr>
              <a:t>son medicamentos de manejo complejo y estrecho margen terapéutico, frecuentemente implicados en eventos adversos relacionados con medicamentos. Se consideran medicamentos de alto riesgo. </a:t>
            </a:r>
            <a:endParaRPr lang="es-ES" sz="23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endParaRPr lang="es-ES" sz="23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El Ministerio de Sanidad y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Osakidetza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proponen la implementación de buenas prácticas en el uso de la terapia anticoagulante (TAO), dirigidas a las instituciones sanitarias, profesionales sanitarios y pacientes. 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Este boletín aborda aspectos prácticos relacionados con la seguridad de la TAO. </a:t>
            </a:r>
          </a:p>
          <a:p>
            <a:pPr marL="0" indent="0">
              <a:buNone/>
            </a:pPr>
            <a:endParaRPr lang="es-ES" sz="2350" dirty="0"/>
          </a:p>
        </p:txBody>
      </p:sp>
    </p:spTree>
    <p:extLst>
      <p:ext uri="{BB962C8B-B14F-4D97-AF65-F5344CB8AC3E}">
        <p14:creationId xmlns:p14="http://schemas.microsoft.com/office/powerpoint/2010/main" val="320599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27584" y="1916832"/>
            <a:ext cx="4535487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2800" b="1" dirty="0" err="1" smtClean="0">
                <a:latin typeface="Arial Unicode MS" pitchFamily="34" charset="-128"/>
                <a:hlinkClick r:id="rId4"/>
              </a:rPr>
              <a:t>INFAC</a:t>
            </a:r>
            <a:r>
              <a:rPr lang="es-ES_tradnl" sz="2800" b="1" dirty="0" smtClean="0">
                <a:latin typeface="Arial Unicode MS" pitchFamily="34" charset="-128"/>
                <a:hlinkClick r:id="rId4"/>
              </a:rPr>
              <a:t> </a:t>
            </a:r>
            <a:r>
              <a:rPr lang="es-ES_tradnl" sz="2800" b="1" dirty="0" err="1" smtClean="0">
                <a:latin typeface="Arial Unicode MS" pitchFamily="34" charset="-128"/>
                <a:hlinkClick r:id="rId4"/>
              </a:rPr>
              <a:t>VOL</a:t>
            </a:r>
            <a:r>
              <a:rPr lang="es-ES_tradnl" sz="2800" b="1" dirty="0" smtClean="0">
                <a:latin typeface="Arial Unicode MS" pitchFamily="34" charset="-128"/>
                <a:hlinkClick r:id="rId4"/>
              </a:rPr>
              <a:t> 26 </a:t>
            </a:r>
            <a:r>
              <a:rPr lang="es-ES_tradnl" sz="2800" b="1" dirty="0" err="1" smtClean="0">
                <a:latin typeface="Arial Unicode MS" pitchFamily="34" charset="-128"/>
                <a:hlinkClick r:id="rId4"/>
              </a:rPr>
              <a:t>Nº6</a:t>
            </a:r>
            <a:endParaRPr lang="es-ES_tradnl" sz="2800" b="1" dirty="0" smtClean="0">
              <a:latin typeface="Arial Unicode MS" pitchFamily="34" charset="-128"/>
            </a:endParaRPr>
          </a:p>
          <a:p>
            <a:pPr marL="0" indent="0">
              <a:buNone/>
            </a:pPr>
            <a:endParaRPr lang="es-ES_tradnl" sz="2800" b="1" dirty="0" smtClean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_tradnl" sz="2800" b="1" dirty="0" smtClean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_tradnl" sz="2800" b="1" dirty="0" smtClean="0"/>
          </a:p>
          <a:p>
            <a:endParaRPr lang="es-ES" sz="2800" b="1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s-ES" sz="3600" dirty="0">
                <a:solidFill>
                  <a:schemeClr val="tx2"/>
                </a:solidFill>
                <a:latin typeface="Arial Black" pitchFamily="34" charset="0"/>
              </a:rPr>
              <a:t>Para mas información y bibliografía…</a:t>
            </a:r>
          </a:p>
        </p:txBody>
      </p:sp>
    </p:spTree>
    <p:extLst>
      <p:ext uri="{BB962C8B-B14F-4D97-AF65-F5344CB8AC3E}">
        <p14:creationId xmlns:p14="http://schemas.microsoft.com/office/powerpoint/2010/main" val="248506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/>
              <a:t>ERRORES MÁS FRECUENTES EN EL MANEJO DE LA </a:t>
            </a:r>
            <a:r>
              <a:rPr lang="es-ES" sz="3200" dirty="0" smtClean="0"/>
              <a:t>TAO </a:t>
            </a:r>
            <a:endParaRPr lang="es-ES" sz="3200" dirty="0">
              <a:solidFill>
                <a:schemeClr val="tx2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340768"/>
            <a:ext cx="799288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4" y="1340767"/>
            <a:ext cx="9017619" cy="4156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7265"/>
            <a:ext cx="9027863" cy="1297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094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ANTES DE INICIAR LA TERAPIA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539552" y="1268760"/>
            <a:ext cx="8136904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sz="2800" dirty="0" smtClean="0">
                <a:latin typeface="Arial Unicode MS" pitchFamily="34" charset="-128"/>
              </a:rPr>
              <a:t>Realizar </a:t>
            </a:r>
            <a:r>
              <a:rPr lang="es-ES" sz="2800" dirty="0">
                <a:latin typeface="Arial Unicode MS" pitchFamily="34" charset="-128"/>
              </a:rPr>
              <a:t>una valoración </a:t>
            </a:r>
            <a:r>
              <a:rPr lang="es-ES" sz="2800" dirty="0" smtClean="0">
                <a:latin typeface="Arial Unicode MS" pitchFamily="34" charset="-128"/>
              </a:rPr>
              <a:t>global del paciente: </a:t>
            </a:r>
            <a:r>
              <a:rPr lang="es-ES" sz="2400" dirty="0" smtClean="0">
                <a:latin typeface="Arial Unicode MS" pitchFamily="34" charset="-128"/>
              </a:rPr>
              <a:t>riesgo </a:t>
            </a:r>
            <a:r>
              <a:rPr lang="es-ES" sz="2400" dirty="0" err="1">
                <a:latin typeface="Arial Unicode MS" pitchFamily="34" charset="-128"/>
              </a:rPr>
              <a:t>tromboembólico</a:t>
            </a:r>
            <a:r>
              <a:rPr lang="es-ES" sz="2400" dirty="0">
                <a:latin typeface="Arial Unicode MS" pitchFamily="34" charset="-128"/>
              </a:rPr>
              <a:t> y hemorrágico, estudio de hemostasia, función renal y hepática, y el grado esperable del cumplimiento </a:t>
            </a:r>
            <a:r>
              <a:rPr lang="es-ES" sz="2400" dirty="0" smtClean="0">
                <a:latin typeface="Arial Unicode MS" pitchFamily="34" charset="-128"/>
              </a:rPr>
              <a:t>terapéutico</a:t>
            </a:r>
            <a:r>
              <a:rPr lang="es-ES" sz="2800" dirty="0" smtClean="0">
                <a:latin typeface="Arial Unicode MS" pitchFamily="34" charset="-128"/>
              </a:rPr>
              <a:t>.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800" dirty="0" smtClean="0">
                <a:latin typeface="Arial Unicode MS" pitchFamily="34" charset="-128"/>
              </a:rPr>
              <a:t>En </a:t>
            </a:r>
            <a:r>
              <a:rPr lang="es-ES" sz="2800" dirty="0">
                <a:latin typeface="Arial Unicode MS" pitchFamily="34" charset="-128"/>
              </a:rPr>
              <a:t>pacientes con </a:t>
            </a:r>
            <a:r>
              <a:rPr lang="es-ES" sz="2800" dirty="0" smtClean="0">
                <a:latin typeface="Arial Unicode MS" pitchFamily="34" charset="-128"/>
              </a:rPr>
              <a:t>fibrilación auricular no valvular (FANV), la </a:t>
            </a:r>
            <a:r>
              <a:rPr lang="es-ES" sz="2800" dirty="0">
                <a:latin typeface="Arial Unicode MS" pitchFamily="34" charset="-128"/>
              </a:rPr>
              <a:t>decisión </a:t>
            </a:r>
            <a:r>
              <a:rPr lang="es-ES" sz="2800" dirty="0" smtClean="0">
                <a:latin typeface="Arial Unicode MS" pitchFamily="34" charset="-128"/>
              </a:rPr>
              <a:t>del inicio de la TAO </a:t>
            </a:r>
            <a:r>
              <a:rPr lang="es-ES" sz="2800" dirty="0">
                <a:latin typeface="Arial Unicode MS" pitchFamily="34" charset="-128"/>
              </a:rPr>
              <a:t>debería realizarse tras una discusión informada </a:t>
            </a:r>
            <a:r>
              <a:rPr lang="es-ES" sz="2800" dirty="0" smtClean="0">
                <a:latin typeface="Arial Unicode MS" pitchFamily="34" charset="-128"/>
              </a:rPr>
              <a:t>sobre </a:t>
            </a:r>
            <a:r>
              <a:rPr lang="es-ES" sz="2800" dirty="0">
                <a:latin typeface="Arial Unicode MS" pitchFamily="34" charset="-128"/>
              </a:rPr>
              <a:t>los beneficios, riesgos e </a:t>
            </a:r>
            <a:r>
              <a:rPr lang="es-ES" sz="2800" dirty="0" smtClean="0">
                <a:latin typeface="Arial Unicode MS" pitchFamily="34" charset="-128"/>
              </a:rPr>
              <a:t>inconvenientes, </a:t>
            </a:r>
            <a:r>
              <a:rPr lang="es-ES" sz="2800" dirty="0">
                <a:latin typeface="Arial Unicode MS" pitchFamily="34" charset="-128"/>
              </a:rPr>
              <a:t>en el nivel asistencial en el que se indique el tratamiento. </a:t>
            </a:r>
          </a:p>
          <a:p>
            <a:pPr>
              <a:buFontTx/>
              <a:buNone/>
            </a:pPr>
            <a:endParaRPr lang="es-ES" sz="2800" dirty="0" smtClean="0"/>
          </a:p>
          <a:p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362094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Ventajas </a:t>
            </a:r>
            <a:r>
              <a:rPr lang="es-ES" b="1" dirty="0"/>
              <a:t>de </a:t>
            </a:r>
            <a:r>
              <a:rPr lang="es-ES" b="1" dirty="0" smtClean="0"/>
              <a:t> </a:t>
            </a:r>
            <a:r>
              <a:rPr lang="es-ES" b="1" dirty="0" err="1"/>
              <a:t>AVK</a:t>
            </a:r>
            <a:r>
              <a:rPr lang="es-ES" b="1" dirty="0"/>
              <a:t> frente a </a:t>
            </a:r>
            <a:r>
              <a:rPr lang="es-ES" b="1" dirty="0" err="1" smtClean="0"/>
              <a:t>ACOD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323528" y="1124744"/>
            <a:ext cx="8712968" cy="5256584"/>
          </a:xfrm>
        </p:spPr>
        <p:txBody>
          <a:bodyPr/>
          <a:lstStyle/>
          <a:p>
            <a:r>
              <a:rPr lang="es-ES" sz="2800" dirty="0" smtClean="0"/>
              <a:t>Amplia </a:t>
            </a:r>
            <a:r>
              <a:rPr lang="es-ES" sz="2800" dirty="0"/>
              <a:t>experiencia </a:t>
            </a:r>
            <a:r>
              <a:rPr lang="es-ES" sz="2800" dirty="0" smtClean="0"/>
              <a:t>y bajo coste </a:t>
            </a:r>
          </a:p>
          <a:p>
            <a:r>
              <a:rPr lang="es-ES" sz="2800" dirty="0" smtClean="0"/>
              <a:t>Existe </a:t>
            </a:r>
            <a:r>
              <a:rPr lang="es-ES" sz="2800" dirty="0"/>
              <a:t>antídoto </a:t>
            </a:r>
            <a:r>
              <a:rPr lang="es-ES" sz="2800" dirty="0" smtClean="0"/>
              <a:t>efectivo </a:t>
            </a:r>
            <a:endParaRPr lang="es-ES" sz="2800" dirty="0"/>
          </a:p>
          <a:p>
            <a:r>
              <a:rPr lang="es-ES" sz="2800" dirty="0" smtClean="0"/>
              <a:t>Se </a:t>
            </a:r>
            <a:r>
              <a:rPr lang="es-ES" sz="2800" dirty="0"/>
              <a:t>pueden utilizar en </a:t>
            </a:r>
            <a:r>
              <a:rPr lang="es-ES" sz="2800" dirty="0" smtClean="0"/>
              <a:t>insuficiencia </a:t>
            </a:r>
            <a:r>
              <a:rPr lang="es-ES" sz="2800" dirty="0"/>
              <a:t>renal </a:t>
            </a:r>
            <a:r>
              <a:rPr lang="es-ES" sz="2800" dirty="0" smtClean="0"/>
              <a:t>grave </a:t>
            </a:r>
            <a:endParaRPr lang="es-ES" sz="2800" dirty="0"/>
          </a:p>
          <a:p>
            <a:r>
              <a:rPr lang="es-ES" sz="2800" dirty="0" smtClean="0"/>
              <a:t>La medida del INR es indicativa de la adherencia</a:t>
            </a:r>
            <a:endParaRPr lang="es-ES" sz="2800" dirty="0"/>
          </a:p>
          <a:p>
            <a:r>
              <a:rPr lang="es-ES" sz="2800" dirty="0" smtClean="0"/>
              <a:t>Es </a:t>
            </a:r>
            <a:r>
              <a:rPr lang="es-ES" sz="2800" dirty="0"/>
              <a:t>posible </a:t>
            </a:r>
            <a:r>
              <a:rPr lang="es-ES" sz="2800" dirty="0" smtClean="0"/>
              <a:t>alcanzar </a:t>
            </a:r>
            <a:r>
              <a:rPr lang="es-ES" sz="2800" dirty="0"/>
              <a:t>el </a:t>
            </a:r>
            <a:r>
              <a:rPr lang="es-ES" sz="2800" dirty="0" smtClean="0"/>
              <a:t>efecto en pacientes con insuficiencia renal avanzada, peso extremo o tratados con fármacos que pueden interaccionar con el AVK  </a:t>
            </a:r>
            <a:endParaRPr lang="es-ES" sz="2800" dirty="0"/>
          </a:p>
          <a:p>
            <a:r>
              <a:rPr lang="es-ES" sz="2800" dirty="0" smtClean="0"/>
              <a:t>Duración </a:t>
            </a:r>
            <a:r>
              <a:rPr lang="es-ES" sz="2800" dirty="0"/>
              <a:t>del efecto </a:t>
            </a:r>
            <a:r>
              <a:rPr lang="es-ES" sz="2800" dirty="0" smtClean="0"/>
              <a:t> más prolongada </a:t>
            </a:r>
            <a:r>
              <a:rPr lang="es-ES" sz="2800" dirty="0"/>
              <a:t>que la de los </a:t>
            </a:r>
            <a:r>
              <a:rPr lang="es-ES" sz="2800" dirty="0" err="1" smtClean="0"/>
              <a:t>ACOD</a:t>
            </a:r>
            <a:r>
              <a:rPr lang="es-ES" sz="2800" dirty="0" smtClean="0"/>
              <a:t> </a:t>
            </a:r>
          </a:p>
          <a:p>
            <a:r>
              <a:rPr lang="es-ES" sz="2800" dirty="0" smtClean="0"/>
              <a:t>Indicados </a:t>
            </a:r>
            <a:r>
              <a:rPr lang="es-ES" sz="2800" dirty="0"/>
              <a:t>en pacientes con válvulas cardiacas </a:t>
            </a:r>
            <a:r>
              <a:rPr lang="es-ES" sz="2800" dirty="0" smtClean="0"/>
              <a:t>protésicas</a:t>
            </a:r>
            <a:r>
              <a:rPr lang="es-ES" dirty="0" smtClean="0"/>
              <a:t> 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0341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V</a:t>
            </a:r>
            <a:r>
              <a:rPr lang="es-ES" b="1" dirty="0" smtClean="0"/>
              <a:t>entajas de </a:t>
            </a:r>
            <a:r>
              <a:rPr lang="es-ES" b="1" dirty="0" err="1"/>
              <a:t>ACOD</a:t>
            </a:r>
            <a:r>
              <a:rPr lang="es-ES" b="1" dirty="0"/>
              <a:t> frente a </a:t>
            </a:r>
            <a:r>
              <a:rPr lang="es-ES" b="1" dirty="0" err="1" smtClean="0"/>
              <a:t>AVK</a:t>
            </a:r>
            <a:r>
              <a:rPr lang="es-ES" b="1" dirty="0" smtClean="0"/>
              <a:t>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539552" y="1268760"/>
            <a:ext cx="8136904" cy="39604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z="2800" dirty="0" smtClean="0"/>
              <a:t>No </a:t>
            </a:r>
            <a:r>
              <a:rPr lang="es-ES" sz="2800" dirty="0"/>
              <a:t>requieren control de </a:t>
            </a:r>
            <a:r>
              <a:rPr lang="es-ES" sz="2800" dirty="0" smtClean="0"/>
              <a:t>INR:  menor </a:t>
            </a:r>
            <a:r>
              <a:rPr lang="es-ES" sz="2800" dirty="0"/>
              <a:t>carga del tratamiento y menor número de visitas de control para el </a:t>
            </a:r>
            <a:r>
              <a:rPr lang="es-ES" sz="2800" dirty="0" smtClean="0"/>
              <a:t>paciente </a:t>
            </a:r>
            <a:endParaRPr lang="es-ES" sz="2800" dirty="0"/>
          </a:p>
          <a:p>
            <a:pPr lvl="0"/>
            <a:r>
              <a:rPr lang="es-ES" sz="2800" dirty="0" smtClean="0"/>
              <a:t>Menor </a:t>
            </a:r>
            <a:r>
              <a:rPr lang="es-ES" sz="2800" dirty="0"/>
              <a:t>riesgo de hemorragia intracraneal (HIC) que los </a:t>
            </a:r>
            <a:r>
              <a:rPr lang="es-ES" sz="2800" dirty="0" smtClean="0"/>
              <a:t>AVK </a:t>
            </a:r>
            <a:endParaRPr lang="es-ES" sz="2800" dirty="0"/>
          </a:p>
          <a:p>
            <a:pPr lvl="0"/>
            <a:r>
              <a:rPr lang="es-ES" sz="2800" dirty="0"/>
              <a:t>Su efecto anticoagulante es </a:t>
            </a:r>
            <a:r>
              <a:rPr lang="es-ES" sz="2800" dirty="0" smtClean="0"/>
              <a:t>inmediato </a:t>
            </a:r>
            <a:endParaRPr lang="es-ES" sz="2800" dirty="0"/>
          </a:p>
          <a:p>
            <a:pPr lvl="0"/>
            <a:r>
              <a:rPr lang="es-ES" sz="2800" dirty="0" smtClean="0"/>
              <a:t>No tienen interacciones </a:t>
            </a:r>
            <a:r>
              <a:rPr lang="es-ES" sz="2800" dirty="0"/>
              <a:t>relevantes con </a:t>
            </a:r>
            <a:r>
              <a:rPr lang="es-ES" sz="2800" dirty="0" smtClean="0"/>
              <a:t>alimentos </a:t>
            </a:r>
            <a:endParaRPr lang="es-ES" sz="2800" dirty="0"/>
          </a:p>
          <a:p>
            <a:pPr lvl="0"/>
            <a:r>
              <a:rPr lang="es-ES" sz="2800" dirty="0"/>
              <a:t>Pueden utilizarse en pastilleros </a:t>
            </a:r>
            <a:r>
              <a:rPr lang="es-ES" sz="2400" dirty="0" smtClean="0"/>
              <a:t>(</a:t>
            </a:r>
            <a:r>
              <a:rPr lang="es-ES" sz="2400" dirty="0" err="1" smtClean="0"/>
              <a:t>dabigatrán</a:t>
            </a:r>
            <a:r>
              <a:rPr lang="es-ES" sz="2400" dirty="0" smtClean="0"/>
              <a:t> en </a:t>
            </a:r>
            <a:r>
              <a:rPr lang="es-ES" sz="2400" dirty="0" err="1" smtClean="0"/>
              <a:t>blister</a:t>
            </a:r>
            <a:r>
              <a:rPr lang="es-ES" sz="2400" dirty="0" smtClean="0"/>
              <a:t>) 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15756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17016" y="116632"/>
            <a:ext cx="9252520" cy="1143000"/>
          </a:xfrm>
        </p:spPr>
        <p:txBody>
          <a:bodyPr/>
          <a:lstStyle/>
          <a:p>
            <a:r>
              <a:rPr lang="es-ES" sz="3200" dirty="0"/>
              <a:t>¿Cuáles son las indicaciones aprobadas y financiadas </a:t>
            </a:r>
            <a:r>
              <a:rPr lang="es-ES" sz="3200" dirty="0" smtClean="0"/>
              <a:t>de ACOD? FANV  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253604" y="1196752"/>
            <a:ext cx="8856984" cy="4536504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s-ES" sz="2400" b="1" dirty="0" smtClean="0"/>
              <a:t>Indicación aprobada en ficha técnica</a:t>
            </a:r>
            <a:r>
              <a:rPr lang="es-ES" sz="2800" dirty="0" smtClean="0"/>
              <a:t>: </a:t>
            </a:r>
            <a:r>
              <a:rPr lang="es-ES" sz="2400" dirty="0"/>
              <a:t>prevención de ictus y embolia sistémica en </a:t>
            </a:r>
            <a:r>
              <a:rPr lang="es-ES" sz="2400" dirty="0" smtClean="0"/>
              <a:t>adultos </a:t>
            </a:r>
            <a:r>
              <a:rPr lang="es-ES" sz="2400" dirty="0"/>
              <a:t>con FANV, con uno o más factores de </a:t>
            </a:r>
            <a:r>
              <a:rPr lang="es-ES" sz="2400" dirty="0" smtClean="0"/>
              <a:t>riesgo: </a:t>
            </a:r>
            <a:r>
              <a:rPr lang="es-ES" sz="2400" dirty="0"/>
              <a:t>ictus o </a:t>
            </a:r>
            <a:r>
              <a:rPr lang="es-ES" sz="2400" dirty="0" smtClean="0"/>
              <a:t>AIT previo</a:t>
            </a:r>
            <a:r>
              <a:rPr lang="es-ES" sz="2400" dirty="0"/>
              <a:t>, insuficiencia cardíaca ≥ clase II escala NYHA, edad ≥ 75 años, diabetes mellitus, hipertensión.</a:t>
            </a:r>
          </a:p>
          <a:p>
            <a:pPr marL="0" lvl="0" indent="0">
              <a:buNone/>
            </a:pPr>
            <a:r>
              <a:rPr lang="es-ES" sz="2800" dirty="0" smtClean="0"/>
              <a:t>- Solo </a:t>
            </a:r>
            <a:r>
              <a:rPr lang="es-ES" sz="2800" b="1" dirty="0" smtClean="0"/>
              <a:t>financiables </a:t>
            </a:r>
            <a:r>
              <a:rPr lang="es-ES" sz="2800" b="1" dirty="0"/>
              <a:t>con </a:t>
            </a:r>
            <a:r>
              <a:rPr lang="es-ES" sz="2800" b="1" u="sng" dirty="0">
                <a:hlinkClick r:id="rId2"/>
              </a:rPr>
              <a:t>visado</a:t>
            </a:r>
            <a:r>
              <a:rPr lang="es-ES" sz="2800" dirty="0"/>
              <a:t> </a:t>
            </a:r>
            <a:r>
              <a:rPr lang="es-ES" sz="2800" dirty="0" smtClean="0"/>
              <a:t>si, además: </a:t>
            </a:r>
            <a:endParaRPr lang="es-ES" sz="2800" dirty="0"/>
          </a:p>
          <a:p>
            <a:pPr lvl="0">
              <a:spcBef>
                <a:spcPts val="200"/>
              </a:spcBef>
            </a:pPr>
            <a:r>
              <a:rPr lang="es-ES" sz="2400" dirty="0" smtClean="0"/>
              <a:t>No </a:t>
            </a:r>
            <a:r>
              <a:rPr lang="es-ES" sz="2400" dirty="0"/>
              <a:t>es posible mantener </a:t>
            </a:r>
            <a:r>
              <a:rPr lang="es-ES" sz="2400" dirty="0" smtClean="0"/>
              <a:t>INR en rango</a:t>
            </a:r>
          </a:p>
          <a:p>
            <a:pPr lvl="0">
              <a:spcBef>
                <a:spcPts val="200"/>
              </a:spcBef>
            </a:pPr>
            <a:r>
              <a:rPr lang="es-ES" sz="2400" dirty="0" smtClean="0"/>
              <a:t>Hipersensibilidad o contraindicación a AVK</a:t>
            </a:r>
            <a:endParaRPr lang="es-ES" sz="2400" dirty="0"/>
          </a:p>
          <a:p>
            <a:pPr lvl="0">
              <a:spcBef>
                <a:spcPts val="200"/>
              </a:spcBef>
            </a:pPr>
            <a:r>
              <a:rPr lang="es-ES" sz="2400" dirty="0"/>
              <a:t>Antecedentes de </a:t>
            </a:r>
            <a:r>
              <a:rPr lang="es-ES" sz="2400" dirty="0" smtClean="0"/>
              <a:t>hemorragia intracraneal (HIC) o ictus </a:t>
            </a:r>
            <a:r>
              <a:rPr lang="es-ES" sz="2400" dirty="0"/>
              <a:t>isquémico </a:t>
            </a:r>
            <a:r>
              <a:rPr lang="es-ES" sz="2400" dirty="0" smtClean="0"/>
              <a:t>con criterios </a:t>
            </a:r>
            <a:r>
              <a:rPr lang="es-ES" sz="2400" dirty="0"/>
              <a:t>clínicos y de </a:t>
            </a:r>
            <a:r>
              <a:rPr lang="es-ES" sz="2400" dirty="0" err="1"/>
              <a:t>neuroimagen</a:t>
            </a:r>
            <a:r>
              <a:rPr lang="es-ES" sz="2400" dirty="0"/>
              <a:t> de alto riesgo de </a:t>
            </a:r>
            <a:r>
              <a:rPr lang="es-ES" sz="2400" dirty="0" smtClean="0"/>
              <a:t>HIC </a:t>
            </a:r>
          </a:p>
          <a:p>
            <a:pPr lvl="0">
              <a:spcBef>
                <a:spcPts val="200"/>
              </a:spcBef>
            </a:pPr>
            <a:r>
              <a:rPr lang="es-ES" sz="2400" dirty="0" smtClean="0"/>
              <a:t>Episodios </a:t>
            </a:r>
            <a:r>
              <a:rPr lang="es-ES" sz="2400" dirty="0" err="1"/>
              <a:t>tromboembólicos</a:t>
            </a:r>
            <a:r>
              <a:rPr lang="es-ES" sz="2400" dirty="0"/>
              <a:t> arteriales graves a pesar de un buen control de </a:t>
            </a:r>
            <a:r>
              <a:rPr lang="es-ES" sz="2400" dirty="0" err="1" smtClean="0"/>
              <a:t>INR</a:t>
            </a:r>
            <a:r>
              <a:rPr lang="es-ES" sz="2400" dirty="0" smtClean="0"/>
              <a:t> con AVK </a:t>
            </a:r>
            <a:endParaRPr lang="es-ES" sz="2400" dirty="0"/>
          </a:p>
          <a:p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54244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/>
          <a:lstStyle/>
          <a:p>
            <a:r>
              <a:rPr lang="es-ES" b="1" dirty="0"/>
              <a:t>Prevención del </a:t>
            </a:r>
            <a:r>
              <a:rPr lang="es-ES" b="1" dirty="0" err="1" smtClean="0"/>
              <a:t>TEV</a:t>
            </a:r>
            <a:r>
              <a:rPr lang="es-ES" b="1" dirty="0" smtClean="0"/>
              <a:t> </a:t>
            </a:r>
            <a:r>
              <a:rPr lang="es-ES" b="1" dirty="0"/>
              <a:t>tras cirugía </a:t>
            </a:r>
            <a:r>
              <a:rPr lang="es-ES" b="1" dirty="0" smtClean="0"/>
              <a:t>de </a:t>
            </a:r>
            <a:r>
              <a:rPr lang="es-ES" b="1" dirty="0"/>
              <a:t>reemplazo de cadera o rodilla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467544" y="1484784"/>
            <a:ext cx="8136904" cy="3960440"/>
          </a:xfrm>
        </p:spPr>
        <p:txBody>
          <a:bodyPr/>
          <a:lstStyle/>
          <a:p>
            <a:r>
              <a:rPr lang="es-ES" sz="2800" dirty="0" smtClean="0"/>
              <a:t>La </a:t>
            </a:r>
            <a:r>
              <a:rPr lang="es-ES" sz="2800" dirty="0"/>
              <a:t>indicación aprobada y financiada de los </a:t>
            </a:r>
            <a:r>
              <a:rPr lang="es-ES" sz="2800" dirty="0" err="1"/>
              <a:t>ACOD</a:t>
            </a:r>
            <a:r>
              <a:rPr lang="es-ES" sz="2800" dirty="0"/>
              <a:t> </a:t>
            </a:r>
            <a:r>
              <a:rPr lang="es-ES" sz="2800" dirty="0" err="1"/>
              <a:t>dabigatrán</a:t>
            </a:r>
            <a:r>
              <a:rPr lang="es-ES" sz="2800" dirty="0"/>
              <a:t>, </a:t>
            </a:r>
            <a:r>
              <a:rPr lang="es-ES" sz="2800" dirty="0" err="1"/>
              <a:t>rivaroxabán</a:t>
            </a:r>
            <a:r>
              <a:rPr lang="es-ES" sz="2800" dirty="0"/>
              <a:t> y </a:t>
            </a:r>
            <a:r>
              <a:rPr lang="es-ES" sz="2800" dirty="0" err="1"/>
              <a:t>apixabán</a:t>
            </a:r>
            <a:r>
              <a:rPr lang="es-ES" sz="2800" dirty="0"/>
              <a:t> es la prevención del </a:t>
            </a:r>
            <a:r>
              <a:rPr lang="es-ES" sz="2800" dirty="0" err="1"/>
              <a:t>TEV</a:t>
            </a:r>
            <a:r>
              <a:rPr lang="es-ES" sz="2800" dirty="0"/>
              <a:t> en pacientes adultos sometidos a cirugía electiva de reemplazo total de cadera o </a:t>
            </a:r>
            <a:r>
              <a:rPr lang="es-ES" sz="2800" dirty="0" smtClean="0"/>
              <a:t>rodilla.</a:t>
            </a:r>
          </a:p>
          <a:p>
            <a:r>
              <a:rPr lang="es-ES" sz="2800" dirty="0" smtClean="0"/>
              <a:t>La </a:t>
            </a:r>
            <a:r>
              <a:rPr lang="es-ES" sz="2800" dirty="0"/>
              <a:t>duración del tratamiento oscila entre 2 y 5 semanas y se requiere informe de prescripción y diagnóstico por un médico especialista en Traumatología de </a:t>
            </a:r>
            <a:r>
              <a:rPr lang="es-ES" sz="2800" dirty="0" err="1"/>
              <a:t>Osakidetza</a:t>
            </a:r>
            <a:r>
              <a:rPr lang="es-E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1614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nawMmTpcdlbfMFoGopqk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xYxz5B8gosKIc50IFAKL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wjMHoTj4NvKVyizNkTnl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Hy7AzppM9zpyreModfXkF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PzgoGZ8qpD1tJ3F4ATwbP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6Gj9T9JaIbWbW0vWgijG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YCToOdBRTho2reSUHAN9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sKhi5dC2cZkLXKsAcNKVb"/>
</p:tagLst>
</file>

<file path=ppt/theme/theme1.xml><?xml version="1.0" encoding="utf-8"?>
<a:theme xmlns:a="http://schemas.openxmlformats.org/drawingml/2006/main" name="3_Diseño personalizado">
  <a:themeElements>
    <a:clrScheme name="Personalizado 2">
      <a:dk1>
        <a:sysClr val="windowText" lastClr="000000"/>
      </a:dk1>
      <a:lt1>
        <a:sysClr val="window" lastClr="FFFFFF"/>
      </a:lt1>
      <a:dk2>
        <a:srgbClr val="4BACC6"/>
      </a:dk2>
      <a:lt2>
        <a:srgbClr val="EEECE1"/>
      </a:lt2>
      <a:accent1>
        <a:srgbClr val="31859B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2454</TotalTime>
  <Words>1977</Words>
  <Application>Microsoft Office PowerPoint</Application>
  <PresentationFormat>Presentación en pantalla (4:3)</PresentationFormat>
  <Paragraphs>124</Paragraphs>
  <Slides>30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1" baseType="lpstr">
      <vt:lpstr>3_Diseño personalizado</vt:lpstr>
      <vt:lpstr> PRÁCTICAS SEGURAS EN ANTICOAGULACIÓN ORAL   Vol 26, nº6 2018</vt:lpstr>
      <vt:lpstr>Sumario</vt:lpstr>
      <vt:lpstr>INTRODUCCIÓN</vt:lpstr>
      <vt:lpstr>ERRORES MÁS FRECUENTES EN EL MANEJO DE LA TAO </vt:lpstr>
      <vt:lpstr>ANTES DE INICIAR LA TERAPIA </vt:lpstr>
      <vt:lpstr>Ventajas de  AVK frente a ACOD</vt:lpstr>
      <vt:lpstr>Ventajas de ACOD frente a AVK </vt:lpstr>
      <vt:lpstr>¿Cuáles son las indicaciones aprobadas y financiadas de ACOD? FANV  </vt:lpstr>
      <vt:lpstr>Prevención del TEV tras cirugía de reemplazo de cadera o rodilla</vt:lpstr>
      <vt:lpstr>ACOD en indicaciones aprobadas no financiadas</vt:lpstr>
      <vt:lpstr>AL INICIAR LA TERAPIA: Prescripción</vt:lpstr>
      <vt:lpstr>AL INICIAR LA TERAPIA: Prescripción</vt:lpstr>
      <vt:lpstr>Al iniciar AVK en FANV ¿es necesario iniciar de forma simultánea el tratamiento con una HBPM?</vt:lpstr>
      <vt:lpstr>ACOD: posología en fibrilación auricular, ajuste de dosis y contraindicaciones</vt:lpstr>
      <vt:lpstr>ACOD: posología en fibrilación auricular, ajuste de dosis y contraindicaciones</vt:lpstr>
      <vt:lpstr>INTERACCIONES DE LA TAO (AVK y ACOD)</vt:lpstr>
      <vt:lpstr>INTERACCIONES DE LA TAO (AVK)</vt:lpstr>
      <vt:lpstr>INTERACCIONES DE LA TAO (ACOD)</vt:lpstr>
      <vt:lpstr>INTERACCIONES DE LA TAO </vt:lpstr>
      <vt:lpstr>INFORMACIÓN AL PACIENTE con TAO</vt:lpstr>
      <vt:lpstr>Recomendaciones para pacientes - TAO</vt:lpstr>
      <vt:lpstr>EN EL SEGUIMIENTO DE LA TERAPIA  MONITORIZACIÓN DEL INR CON AVK</vt:lpstr>
      <vt:lpstr>EN EL SEGUIMIENTO DE LA TERAPIA MONITORIZACIÓN DEL TRATAMIENTO ACOD</vt:lpstr>
      <vt:lpstr>MANEJO PERIOPERATORIO</vt:lpstr>
      <vt:lpstr>Transiciones entre AVK Y ACOD</vt:lpstr>
      <vt:lpstr>Transición de ACOD a AVK en FANV </vt:lpstr>
      <vt:lpstr>EN LA FINALIZACIÓN DE LA TERAPIA</vt:lpstr>
      <vt:lpstr>Presentación de PowerPoint</vt:lpstr>
      <vt:lpstr>Presentación de PowerPoint</vt:lpstr>
      <vt:lpstr>Para mas información y bibliografía…</vt:lpstr>
    </vt:vector>
  </TitlesOfParts>
  <Company>N.G.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INFAC Información Farmacoterapéutica</dc:title>
  <dc:creator>COMITE REDACCION INFAC</dc:creator>
  <cp:lastModifiedBy>Ruiz Ortega, Irene</cp:lastModifiedBy>
  <cp:revision>201</cp:revision>
  <cp:lastPrinted>2018-10-11T12:53:28Z</cp:lastPrinted>
  <dcterms:created xsi:type="dcterms:W3CDTF">2007-11-13T08:52:06Z</dcterms:created>
  <dcterms:modified xsi:type="dcterms:W3CDTF">2018-12-27T09:06:58Z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DocumentId">
    <vt:lpwstr>160ivq7-8rTnREubEONBuH9j9k92nA21cNajGSl9HSP4</vt:lpwstr>
  </property>
  <property fmtid="{D5CDD505-2E9C-101B-9397-08002B2CF9AE}" pid="3" name="Google.Documents.RevisionId">
    <vt:lpwstr>12863737458791287082</vt:lpwstr>
  </property>
  <property fmtid="{D5CDD505-2E9C-101B-9397-08002B2CF9AE}" pid="4" name="Google.Documents.PreviousRevisionId">
    <vt:lpwstr>12445244904266056390</vt:lpwstr>
  </property>
  <property fmtid="{D5CDD505-2E9C-101B-9397-08002B2CF9AE}" pid="5" name="Google.Documents.PluginVersion">
    <vt:lpwstr>2.0.2026.3768</vt:lpwstr>
  </property>
  <property fmtid="{D5CDD505-2E9C-101B-9397-08002B2CF9AE}" pid="6" name="Google.Documents.MergeIncapabilityFlags">
    <vt:i4>0</vt:i4>
  </property>
  <property fmtid="{D5CDD505-2E9C-101B-9397-08002B2CF9AE}" pid="7" name="Google.Documents.Tracking">
    <vt:lpwstr>true</vt:lpwstr>
  </property>
</Properties>
</file>