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04" r:id="rId1"/>
  </p:sldMasterIdLst>
  <p:notesMasterIdLst>
    <p:notesMasterId r:id="rId21"/>
  </p:notesMasterIdLst>
  <p:handoutMasterIdLst>
    <p:handoutMasterId r:id="rId22"/>
  </p:handoutMasterIdLst>
  <p:sldIdLst>
    <p:sldId id="271" r:id="rId2"/>
    <p:sldId id="272" r:id="rId3"/>
    <p:sldId id="273" r:id="rId4"/>
    <p:sldId id="274" r:id="rId5"/>
    <p:sldId id="275" r:id="rId6"/>
    <p:sldId id="259" r:id="rId7"/>
    <p:sldId id="279" r:id="rId8"/>
    <p:sldId id="276" r:id="rId9"/>
    <p:sldId id="277" r:id="rId10"/>
    <p:sldId id="256" r:id="rId11"/>
    <p:sldId id="260" r:id="rId12"/>
    <p:sldId id="278" r:id="rId13"/>
    <p:sldId id="263" r:id="rId14"/>
    <p:sldId id="262" r:id="rId15"/>
    <p:sldId id="267" r:id="rId16"/>
    <p:sldId id="266" r:id="rId17"/>
    <p:sldId id="264" r:id="rId18"/>
    <p:sldId id="265" r:id="rId19"/>
    <p:sldId id="269" r:id="rId20"/>
  </p:sldIdLst>
  <p:sldSz cx="9144000" cy="6858000" type="screen4x3"/>
  <p:notesSz cx="7099300" cy="10234613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s-ES_tradnl" smtClean="0"/>
              <a:t>EUDEL, 2016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7B10DEA-0828-408C-BC03-794FB2021577}" type="datetimeFigureOut">
              <a:rPr lang="es-ES_tradnl" smtClean="0"/>
              <a:t>27/10/2016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BD4ACF6-7606-4076-9636-4149985A82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325484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s-ES_tradnl" smtClean="0"/>
              <a:t>EUDEL, 2016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93BB6D-5D97-461C-B577-B3B916F20F54}" type="datetimeFigureOut">
              <a:rPr lang="es-ES_tradnl" smtClean="0"/>
              <a:t>27/10/2016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6B39E81-54EC-4C62-B856-DA5CB40BFC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17481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_tradnl" smtClean="0"/>
              <a:t>EUDEL, 2016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B39E81-54EC-4C62-B856-DA5CB40BFC06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647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39E81-54EC-4C62-B856-DA5CB40BFC06}" type="slidenum">
              <a:rPr lang="es-ES_tradnl" smtClean="0"/>
              <a:t>11</a:t>
            </a:fld>
            <a:endParaRPr lang="es-ES_tradnl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_tradnl" smtClean="0"/>
              <a:t>EUDEL, 2016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922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642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65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671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725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142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116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070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895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114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314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220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EUDEL</a:t>
            </a: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Gorriti, 2016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A5B6-F1F6-4C96-BB21-71723B3E646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892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Ejemplo%20Sistema%20II.pptx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511720_DAP_Tec%20RRHH_Revisado_Sep%202011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ESTRUC96.ppsx" TargetMode="External"/><Relationship Id="rId2" Type="http://schemas.openxmlformats.org/officeDocument/2006/relationships/hyperlink" Target="paradigma_herram_2011.pp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riterios%20de%20&#201;xito.ppsx" TargetMode="External"/><Relationship Id="rId4" Type="http://schemas.openxmlformats.org/officeDocument/2006/relationships/hyperlink" Target="Estructura%20Tipo_2014.pps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erfil.ppsx" TargetMode="External"/><Relationship Id="rId2" Type="http://schemas.openxmlformats.org/officeDocument/2006/relationships/hyperlink" Target="Validaci&#243;n_EUDEL_2016.pp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rrelaci&#243;n%20Animaci&#243;n.ppt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Edad%20y%20RRHH_OCDE_2007.pdf" TargetMode="External"/><Relationship Id="rId2" Type="http://schemas.openxmlformats.org/officeDocument/2006/relationships/hyperlink" Target="http://elpais.com/elpais/2016/10/20/media/1476977218_188675.html?rel=mas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ekia.euskadi.eus/uploads/attachments/7333/plan_empleo.pdf?145433220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772400" cy="1470025"/>
          </a:xfrm>
        </p:spPr>
        <p:txBody>
          <a:bodyPr>
            <a:no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“Plan de Empleo </a:t>
            </a:r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Interno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(PEI)</a:t>
            </a:r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AGPV</a:t>
            </a:r>
            <a:b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(RRHH)</a:t>
            </a:r>
            <a:endParaRPr lang="es-ES_tradn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5229200"/>
            <a:ext cx="6400800" cy="841648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es-ES" dirty="0" smtClean="0">
                <a:solidFill>
                  <a:schemeClr val="tx1"/>
                </a:solidFill>
              </a:rPr>
              <a:t>Mikel Gorriti Bontigui</a:t>
            </a:r>
          </a:p>
          <a:p>
            <a:pPr algn="r"/>
            <a:r>
              <a:rPr lang="es-ES" dirty="0" smtClean="0">
                <a:solidFill>
                  <a:schemeClr val="tx1"/>
                </a:solidFill>
              </a:rPr>
              <a:t>Dirección de Función Pública</a:t>
            </a:r>
          </a:p>
          <a:p>
            <a:pPr algn="r"/>
            <a:r>
              <a:rPr lang="es-ES" dirty="0" smtClean="0">
                <a:solidFill>
                  <a:schemeClr val="tx1"/>
                </a:solidFill>
              </a:rPr>
              <a:t>Octubre de 2016</a:t>
            </a:r>
            <a:endParaRPr lang="es-ES_trad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846640" cy="1470025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Gestión del Conocimiento en la AGPV</a:t>
            </a:r>
            <a:br>
              <a:rPr lang="es-ES" b="1" dirty="0" smtClean="0"/>
            </a:br>
            <a:r>
              <a:rPr lang="es-ES" b="1" dirty="0" smtClean="0"/>
              <a:t>(Propuesta)</a:t>
            </a:r>
            <a:endParaRPr lang="es-ES_tradnl" b="1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001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Fases</a:t>
            </a:r>
            <a:endParaRPr lang="es-ES_tradnl" sz="54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55576" y="1412776"/>
            <a:ext cx="7715200" cy="4525963"/>
          </a:xfrm>
        </p:spPr>
        <p:txBody>
          <a:bodyPr anchor="ctr">
            <a:normAutofit lnSpcReduction="1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s-ES" sz="2800" dirty="0" smtClean="0"/>
              <a:t>Gestión del conocimiento.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s-ES" sz="2800" dirty="0" smtClean="0"/>
              <a:t>Diseño instruccional. Formación. Evaluación.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s-ES" sz="2800" dirty="0" smtClean="0"/>
              <a:t>Prácticas </a:t>
            </a:r>
            <a:r>
              <a:rPr lang="es-ES" sz="2800" dirty="0" err="1" smtClean="0"/>
              <a:t>tutorizadas</a:t>
            </a:r>
            <a:r>
              <a:rPr lang="es-ES" sz="2800" dirty="0" smtClean="0"/>
              <a:t> (Mentoring).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Y si no llegan (por recursos o complejidad)</a:t>
            </a:r>
            <a:r>
              <a:rPr lang="es-ES" sz="2800" dirty="0" smtClean="0"/>
              <a:t>:</a:t>
            </a:r>
          </a:p>
          <a:p>
            <a:pPr lvl="1">
              <a:lnSpc>
                <a:spcPct val="170000"/>
              </a:lnSpc>
            </a:pPr>
            <a:r>
              <a:rPr lang="es-ES" sz="2400" dirty="0" smtClean="0"/>
              <a:t>Hagan </a:t>
            </a:r>
            <a:r>
              <a:rPr lang="es-ES" sz="2400" dirty="0"/>
              <a:t>M</a:t>
            </a:r>
            <a:r>
              <a:rPr lang="es-ES" sz="2400" dirty="0" smtClean="0"/>
              <a:t>entoring</a:t>
            </a:r>
          </a:p>
          <a:p>
            <a:pPr lvl="1">
              <a:lnSpc>
                <a:spcPct val="170000"/>
              </a:lnSpc>
            </a:pPr>
            <a:r>
              <a:rPr lang="es-ES" sz="2400" dirty="0" smtClean="0"/>
              <a:t>Formen y motiven a sus expertos/as</a:t>
            </a:r>
            <a:endParaRPr lang="es-ES_tradnl" sz="24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272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59780"/>
          </a:xfrm>
        </p:spPr>
        <p:txBody>
          <a:bodyPr>
            <a:normAutofit fontScale="90000"/>
          </a:bodyPr>
          <a:lstStyle/>
          <a:p>
            <a:r>
              <a:rPr lang="es-ES" sz="5400" b="1" dirty="0" smtClean="0"/>
              <a:t>Intuición y Experiencia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1800" b="1" dirty="0" err="1" smtClean="0"/>
              <a:t>Baylor</a:t>
            </a:r>
            <a:r>
              <a:rPr lang="es-ES" sz="1800" b="1" dirty="0" smtClean="0"/>
              <a:t>, 2001</a:t>
            </a:r>
            <a:endParaRPr lang="es-ES_tradnl" sz="18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699792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>
                <a:solidFill>
                  <a:srgbClr val="0070C0"/>
                </a:solidFill>
              </a:rPr>
              <a:t>Gorriti, 2016</a:t>
            </a:r>
            <a:endParaRPr lang="es-ES_tradnl" dirty="0">
              <a:solidFill>
                <a:srgbClr val="0070C0"/>
              </a:solidFill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12</a:t>
            </a:fld>
            <a:endParaRPr lang="es-ES_tradnl" dirty="0"/>
          </a:p>
        </p:txBody>
      </p:sp>
      <p:sp>
        <p:nvSpPr>
          <p:cNvPr id="21" name="20 Forma libre"/>
          <p:cNvSpPr/>
          <p:nvPr/>
        </p:nvSpPr>
        <p:spPr>
          <a:xfrm>
            <a:off x="1573096" y="1772816"/>
            <a:ext cx="6078567" cy="3955847"/>
          </a:xfrm>
          <a:custGeom>
            <a:avLst/>
            <a:gdLst>
              <a:gd name="connsiteX0" fmla="*/ 0 w 5505758"/>
              <a:gd name="connsiteY0" fmla="*/ 486165 h 4315887"/>
              <a:gd name="connsiteX1" fmla="*/ 894303 w 5505758"/>
              <a:gd name="connsiteY1" fmla="*/ 385682 h 4315887"/>
              <a:gd name="connsiteX2" fmla="*/ 1738365 w 5505758"/>
              <a:gd name="connsiteY2" fmla="*/ 3872460 h 4315887"/>
              <a:gd name="connsiteX3" fmla="*/ 3818374 w 5505758"/>
              <a:gd name="connsiteY3" fmla="*/ 3882508 h 4315887"/>
              <a:gd name="connsiteX4" fmla="*/ 4632290 w 5505758"/>
              <a:gd name="connsiteY4" fmla="*/ 355537 h 4315887"/>
              <a:gd name="connsiteX5" fmla="*/ 5446206 w 5505758"/>
              <a:gd name="connsiteY5" fmla="*/ 94280 h 4315887"/>
              <a:gd name="connsiteX6" fmla="*/ 5446206 w 5505758"/>
              <a:gd name="connsiteY6" fmla="*/ 114376 h 4315887"/>
              <a:gd name="connsiteX7" fmla="*/ 5466303 w 5505758"/>
              <a:gd name="connsiteY7" fmla="*/ 114376 h 431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05758" h="4315887">
                <a:moveTo>
                  <a:pt x="0" y="486165"/>
                </a:moveTo>
                <a:cubicBezTo>
                  <a:pt x="302288" y="153732"/>
                  <a:pt x="604576" y="-178700"/>
                  <a:pt x="894303" y="385682"/>
                </a:cubicBezTo>
                <a:cubicBezTo>
                  <a:pt x="1184030" y="950064"/>
                  <a:pt x="1251020" y="3289656"/>
                  <a:pt x="1738365" y="3872460"/>
                </a:cubicBezTo>
                <a:cubicBezTo>
                  <a:pt x="2225710" y="4455264"/>
                  <a:pt x="3336053" y="4468662"/>
                  <a:pt x="3818374" y="3882508"/>
                </a:cubicBezTo>
                <a:cubicBezTo>
                  <a:pt x="4300695" y="3296354"/>
                  <a:pt x="4360985" y="986908"/>
                  <a:pt x="4632290" y="355537"/>
                </a:cubicBezTo>
                <a:cubicBezTo>
                  <a:pt x="4903595" y="-275834"/>
                  <a:pt x="5310553" y="134473"/>
                  <a:pt x="5446206" y="94280"/>
                </a:cubicBezTo>
                <a:cubicBezTo>
                  <a:pt x="5581859" y="54087"/>
                  <a:pt x="5442857" y="111027"/>
                  <a:pt x="5446206" y="114376"/>
                </a:cubicBezTo>
                <a:cubicBezTo>
                  <a:pt x="5449555" y="117725"/>
                  <a:pt x="5457929" y="116050"/>
                  <a:pt x="5466303" y="1143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es-ES_tradnl"/>
          </a:p>
        </p:txBody>
      </p:sp>
      <p:cxnSp>
        <p:nvCxnSpPr>
          <p:cNvPr id="22" name="21 Conector recto"/>
          <p:cNvCxnSpPr/>
          <p:nvPr/>
        </p:nvCxnSpPr>
        <p:spPr>
          <a:xfrm>
            <a:off x="1357071" y="1665225"/>
            <a:ext cx="0" cy="43560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357071" y="6021288"/>
            <a:ext cx="6267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58975" y="127710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_tradn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885279" y="4991736"/>
            <a:ext cx="145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Sistema</a:t>
            </a:r>
            <a:r>
              <a:rPr lang="es-ES" dirty="0" smtClean="0">
                <a:solidFill>
                  <a:srgbClr val="00B0F0"/>
                </a:solidFill>
                <a:hlinkClick r:id="rId2" action="ppaction://hlinkpres?slideindex=1&amp;slidetitle="/>
              </a:rPr>
              <a:t> </a:t>
            </a:r>
            <a:r>
              <a:rPr lang="es-E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2</a:t>
            </a:r>
            <a:endParaRPr lang="es-ES_tradnl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357196" y="1268015"/>
            <a:ext cx="271836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E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s-E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2</a:t>
            </a:r>
            <a:endParaRPr lang="es-ES_tradn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82912" y="2592175"/>
            <a:ext cx="461665" cy="22322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b="1" dirty="0" smtClean="0"/>
              <a:t>Intuición Disponible</a:t>
            </a:r>
            <a:endParaRPr lang="es-ES_tradnl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357071" y="6021288"/>
            <a:ext cx="118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Novel</a:t>
            </a:r>
            <a:endParaRPr lang="es-ES_tradnl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483491" y="60212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Experto/a</a:t>
            </a:r>
            <a:endParaRPr lang="es-ES_tradnl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7182792" y="2579077"/>
            <a:ext cx="122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es-ES" sz="1200" b="1" dirty="0" smtClean="0"/>
              <a:t>Ver</a:t>
            </a:r>
            <a:endParaRPr lang="es-ES_tradnl" sz="1200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7186796" y="3302496"/>
            <a:ext cx="122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es-ES" sz="1200" b="1" dirty="0" smtClean="0"/>
              <a:t>Significar</a:t>
            </a:r>
            <a:endParaRPr lang="es-ES_tradnl" sz="1200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7186796" y="3933708"/>
            <a:ext cx="122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es-ES" sz="1200" b="1" dirty="0" smtClean="0"/>
              <a:t>Causar</a:t>
            </a:r>
            <a:endParaRPr lang="es-ES_tradnl" sz="1200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7187094" y="4625758"/>
            <a:ext cx="122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es-ES" sz="1200" b="1" dirty="0" smtClean="0"/>
              <a:t>Predecir</a:t>
            </a:r>
            <a:endParaRPr lang="es-ES_tradnl" sz="1200" b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7214533" y="5322850"/>
            <a:ext cx="122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es-ES" sz="1200" b="1" dirty="0" smtClean="0"/>
              <a:t>Decidir</a:t>
            </a:r>
            <a:endParaRPr lang="es-ES_tradnl" sz="1200" b="1" dirty="0"/>
          </a:p>
        </p:txBody>
      </p:sp>
      <p:sp>
        <p:nvSpPr>
          <p:cNvPr id="35" name="34 Flecha abajo"/>
          <p:cNvSpPr/>
          <p:nvPr/>
        </p:nvSpPr>
        <p:spPr>
          <a:xfrm>
            <a:off x="7721115" y="2940210"/>
            <a:ext cx="234541" cy="2932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200" b="1"/>
          </a:p>
        </p:txBody>
      </p:sp>
      <p:sp>
        <p:nvSpPr>
          <p:cNvPr id="36" name="35 Flecha abajo"/>
          <p:cNvSpPr/>
          <p:nvPr/>
        </p:nvSpPr>
        <p:spPr>
          <a:xfrm>
            <a:off x="7712509" y="3640436"/>
            <a:ext cx="228049" cy="2932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200" b="1"/>
          </a:p>
        </p:txBody>
      </p:sp>
      <p:sp>
        <p:nvSpPr>
          <p:cNvPr id="37" name="36 Flecha abajo"/>
          <p:cNvSpPr/>
          <p:nvPr/>
        </p:nvSpPr>
        <p:spPr>
          <a:xfrm>
            <a:off x="7677112" y="4254656"/>
            <a:ext cx="244020" cy="2932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200" b="1"/>
          </a:p>
        </p:txBody>
      </p:sp>
      <p:sp>
        <p:nvSpPr>
          <p:cNvPr id="38" name="37 Flecha abajo"/>
          <p:cNvSpPr/>
          <p:nvPr/>
        </p:nvSpPr>
        <p:spPr>
          <a:xfrm>
            <a:off x="7716376" y="4985868"/>
            <a:ext cx="220317" cy="29327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200" b="1"/>
          </a:p>
        </p:txBody>
      </p:sp>
      <p:sp>
        <p:nvSpPr>
          <p:cNvPr id="39" name="38 CuadroTexto"/>
          <p:cNvSpPr txBox="1"/>
          <p:nvPr/>
        </p:nvSpPr>
        <p:spPr>
          <a:xfrm>
            <a:off x="950952" y="5651956"/>
            <a:ext cx="3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-</a:t>
            </a:r>
            <a:endParaRPr lang="es-ES_tradnl" dirty="0"/>
          </a:p>
        </p:txBody>
      </p:sp>
      <p:sp>
        <p:nvSpPr>
          <p:cNvPr id="40" name="39 CuadroTexto"/>
          <p:cNvSpPr txBox="1"/>
          <p:nvPr/>
        </p:nvSpPr>
        <p:spPr>
          <a:xfrm>
            <a:off x="950952" y="1772816"/>
            <a:ext cx="3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+</a:t>
            </a:r>
            <a:endParaRPr lang="es-ES_tradn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458975" y="2314325"/>
            <a:ext cx="1240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Intuición Inmadura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6897399" y="19574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Intuición Madura</a:t>
            </a:r>
            <a:endParaRPr lang="es-ES_tradn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393128" y="602361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Nivel de Experiencia</a:t>
            </a:r>
            <a:endParaRPr lang="es-ES_tradnl" b="1" dirty="0"/>
          </a:p>
        </p:txBody>
      </p:sp>
      <p:sp>
        <p:nvSpPr>
          <p:cNvPr id="2" name="1 Flecha derecha"/>
          <p:cNvSpPr/>
          <p:nvPr/>
        </p:nvSpPr>
        <p:spPr>
          <a:xfrm>
            <a:off x="7632087" y="1429821"/>
            <a:ext cx="168578" cy="4571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879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Proceso Básico</a:t>
            </a:r>
            <a:br>
              <a:rPr lang="es-ES" b="1" dirty="0" smtClean="0"/>
            </a:br>
            <a:r>
              <a:rPr lang="es-ES" sz="1600" b="1" dirty="0" smtClean="0"/>
              <a:t>Hoffman, 1987</a:t>
            </a:r>
            <a:endParaRPr lang="es-ES_tradnl" sz="16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800" dirty="0" smtClean="0"/>
              <a:t>¿En qué se diferencian expertos y noveles?</a:t>
            </a:r>
          </a:p>
          <a:p>
            <a:pPr marL="0" indent="0" algn="ctr">
              <a:buNone/>
            </a:pPr>
            <a:endParaRPr lang="es-ES" sz="2800" dirty="0" smtClean="0"/>
          </a:p>
          <a:p>
            <a:pPr lvl="1"/>
            <a:r>
              <a:rPr lang="es-ES" dirty="0" smtClean="0"/>
              <a:t>Ver. 			En lo que ven</a:t>
            </a:r>
          </a:p>
          <a:p>
            <a:pPr lvl="1"/>
            <a:r>
              <a:rPr lang="es-ES" dirty="0" smtClean="0"/>
              <a:t>Significar. 		A qué dan importancia</a:t>
            </a:r>
          </a:p>
          <a:p>
            <a:pPr lvl="1"/>
            <a:r>
              <a:rPr lang="es-ES" dirty="0" smtClean="0"/>
              <a:t>Causar. 		Con qué lo relacionan.</a:t>
            </a:r>
          </a:p>
          <a:p>
            <a:pPr lvl="1"/>
            <a:r>
              <a:rPr lang="es-ES" dirty="0" err="1" smtClean="0"/>
              <a:t>Hipotetizar</a:t>
            </a:r>
            <a:r>
              <a:rPr lang="es-ES" dirty="0" smtClean="0"/>
              <a:t>. 		Qué son capaces de predecir.</a:t>
            </a:r>
          </a:p>
          <a:p>
            <a:pPr lvl="1"/>
            <a:r>
              <a:rPr lang="es-ES" dirty="0" smtClean="0"/>
              <a:t>Decidir. 		Qué deciden hacer.</a:t>
            </a:r>
          </a:p>
          <a:p>
            <a:pPr marL="457200" lvl="1" indent="0" algn="ctr">
              <a:buNone/>
            </a:pPr>
            <a:endParaRPr lang="es-ES" dirty="0" smtClean="0"/>
          </a:p>
          <a:p>
            <a:pPr marL="457200" lvl="1" indent="0" algn="ctr">
              <a:buNone/>
            </a:pPr>
            <a:r>
              <a:rPr lang="es-ES" b="1" i="1" dirty="0" smtClean="0">
                <a:solidFill>
                  <a:srgbClr val="0070C0"/>
                </a:solidFill>
              </a:rPr>
              <a:t>Cómo deciden solventar una incertidumbre</a:t>
            </a:r>
            <a:endParaRPr lang="es-ES_tradnl" b="1" i="1" dirty="0">
              <a:solidFill>
                <a:srgbClr val="0070C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33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Diseño de la Intervención (I)</a:t>
            </a:r>
            <a:endParaRPr lang="es-ES_tradnl" sz="54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Analistas: Técnicos de RRHH.</a:t>
            </a:r>
          </a:p>
          <a:p>
            <a:pPr marL="0" indent="0" algn="ctr">
              <a:buNone/>
            </a:pPr>
            <a:r>
              <a:rPr lang="es-ES" dirty="0" smtClean="0"/>
              <a:t>Entrevista </a:t>
            </a:r>
            <a:r>
              <a:rPr lang="es-ES" dirty="0" err="1" smtClean="0"/>
              <a:t>semi</a:t>
            </a:r>
            <a:r>
              <a:rPr lang="es-ES" dirty="0" smtClean="0"/>
              <a:t>-estructurada (3h)</a:t>
            </a:r>
          </a:p>
          <a:p>
            <a:r>
              <a:rPr lang="es-ES" dirty="0" smtClean="0"/>
              <a:t>Preparación:</a:t>
            </a:r>
          </a:p>
          <a:p>
            <a:pPr lvl="1"/>
            <a:r>
              <a:rPr lang="es-ES" dirty="0" smtClean="0"/>
              <a:t>Selección de expertos. Criterios.</a:t>
            </a:r>
          </a:p>
          <a:p>
            <a:pPr lvl="1"/>
            <a:r>
              <a:rPr lang="es-ES" dirty="0" smtClean="0"/>
              <a:t>Documentación. </a:t>
            </a:r>
            <a:r>
              <a:rPr lang="es-ES" dirty="0" smtClean="0">
                <a:hlinkClick r:id="rId2" action="ppaction://hlinkfile"/>
              </a:rPr>
              <a:t>DAP</a:t>
            </a:r>
            <a:r>
              <a:rPr lang="es-ES" dirty="0" smtClean="0"/>
              <a:t>. Acercamiento al ámbito.</a:t>
            </a:r>
          </a:p>
          <a:p>
            <a:r>
              <a:rPr lang="es-ES" dirty="0" smtClean="0"/>
              <a:t>Selección de procesos básicos (3-5)</a:t>
            </a:r>
          </a:p>
          <a:p>
            <a:pPr lvl="1"/>
            <a:r>
              <a:rPr lang="es-ES" dirty="0" smtClean="0"/>
              <a:t>Incidentes críticos.</a:t>
            </a:r>
          </a:p>
          <a:p>
            <a:pPr lvl="1"/>
            <a:r>
              <a:rPr lang="es-ES" dirty="0" smtClean="0"/>
              <a:t>Criterios de éxito.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Hitos</a:t>
            </a:r>
            <a:r>
              <a:rPr lang="es-ES" dirty="0" smtClean="0"/>
              <a:t> del proceso.</a:t>
            </a:r>
          </a:p>
          <a:p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14</a:t>
            </a:fld>
            <a:endParaRPr lang="es-ES_tradnl" dirty="0"/>
          </a:p>
        </p:txBody>
      </p:sp>
      <p:sp>
        <p:nvSpPr>
          <p:cNvPr id="2" name="1 Cerrar llave"/>
          <p:cNvSpPr/>
          <p:nvPr/>
        </p:nvSpPr>
        <p:spPr>
          <a:xfrm>
            <a:off x="6660232" y="4149080"/>
            <a:ext cx="360040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6996369" y="477711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Acotamiento</a:t>
            </a:r>
            <a:endParaRPr lang="es-ES_tradnl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b="1" dirty="0"/>
              <a:t>Diseño de la Intervención (</a:t>
            </a:r>
            <a:r>
              <a:rPr lang="es-ES" b="1" dirty="0" smtClean="0"/>
              <a:t>II)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" dirty="0" smtClean="0"/>
              <a:t>¿</a:t>
            </a:r>
            <a:r>
              <a:rPr lang="es-ES" b="1" dirty="0" smtClean="0">
                <a:solidFill>
                  <a:srgbClr val="0070C0"/>
                </a:solidFill>
              </a:rPr>
              <a:t>Por hito o por proceso</a:t>
            </a:r>
            <a:r>
              <a:rPr lang="es-ES" dirty="0" smtClean="0"/>
              <a:t>? </a:t>
            </a:r>
          </a:p>
          <a:p>
            <a:pPr marL="0" indent="0" algn="ctr">
              <a:buNone/>
            </a:pPr>
            <a:r>
              <a:rPr lang="es-ES" i="1" dirty="0" smtClean="0"/>
              <a:t>Entrevistas Estructuradas y </a:t>
            </a:r>
            <a:r>
              <a:rPr lang="es-ES" i="1" u="sng" dirty="0" smtClean="0"/>
              <a:t>grabadas</a:t>
            </a:r>
            <a:r>
              <a:rPr lang="es-ES" dirty="0" smtClean="0">
                <a:solidFill>
                  <a:srgbClr val="0070C0"/>
                </a:solidFill>
              </a:rPr>
              <a:t>. </a:t>
            </a:r>
            <a:r>
              <a:rPr lang="es-ES" dirty="0" smtClean="0"/>
              <a:t>(+/- 7h)</a:t>
            </a:r>
          </a:p>
          <a:p>
            <a:pPr marL="0" indent="0" algn="ctr">
              <a:buNone/>
            </a:pPr>
            <a:endParaRPr lang="es-ES" dirty="0" smtClean="0"/>
          </a:p>
          <a:p>
            <a:r>
              <a:rPr lang="es-ES" sz="2800" dirty="0" smtClean="0"/>
              <a:t>Pistas (percepción experta). Alerta; </a:t>
            </a:r>
            <a:r>
              <a:rPr lang="es-ES" sz="2800" dirty="0" smtClean="0"/>
              <a:t>desencadenante; “</a:t>
            </a:r>
            <a:r>
              <a:rPr lang="es-ES" sz="2800" dirty="0" err="1" smtClean="0"/>
              <a:t>atractores</a:t>
            </a:r>
            <a:r>
              <a:rPr lang="es-ES" sz="2800" dirty="0" smtClean="0"/>
              <a:t>”.</a:t>
            </a:r>
            <a:endParaRPr lang="es-ES" sz="2800" dirty="0" smtClean="0"/>
          </a:p>
          <a:p>
            <a:r>
              <a:rPr lang="es-ES" sz="2800" dirty="0" smtClean="0"/>
              <a:t>Conocimiento aplicado (declarativo).</a:t>
            </a:r>
          </a:p>
          <a:p>
            <a:r>
              <a:rPr lang="es-ES" sz="2800" dirty="0" smtClean="0"/>
              <a:t>Ayuda (información utilizada, descartada, buscada).</a:t>
            </a:r>
          </a:p>
          <a:p>
            <a:r>
              <a:rPr lang="es-ES" sz="2800" dirty="0" smtClean="0"/>
              <a:t>Analogías (escenarios recordados). Experiencia (automatismos). </a:t>
            </a:r>
            <a:r>
              <a:rPr lang="es-ES" sz="2800" dirty="0" smtClean="0">
                <a:hlinkClick r:id="rId2" action="ppaction://hlinkpres?slideindex=1&amp;slidetitle="/>
              </a:rPr>
              <a:t>Modelo mental</a:t>
            </a:r>
            <a:r>
              <a:rPr lang="es-ES_tradnl" sz="2800" dirty="0" smtClean="0">
                <a:hlinkClick r:id="rId2" action="ppaction://hlinkpres?slideindex=1&amp;slidetitle="/>
              </a:rPr>
              <a:t> </a:t>
            </a:r>
            <a:r>
              <a:rPr lang="es-ES_tradnl" sz="2800" dirty="0" smtClean="0"/>
              <a:t>(</a:t>
            </a:r>
            <a:r>
              <a:rPr lang="es-ES_tradnl" sz="2800" dirty="0" smtClean="0">
                <a:hlinkClick r:id="rId3" action="ppaction://hlinkpres?slideindex=1&amp;slidetitle="/>
              </a:rPr>
              <a:t>patrones</a:t>
            </a:r>
            <a:r>
              <a:rPr lang="es-ES_tradnl" sz="2800" dirty="0" smtClean="0"/>
              <a:t>, </a:t>
            </a:r>
            <a:r>
              <a:rPr lang="es-ES_tradnl" sz="2800" dirty="0" smtClean="0">
                <a:hlinkClick r:id="rId4" action="ppaction://hlinkpres?slideindex=1&amp;slidetitle="/>
              </a:rPr>
              <a:t>esquemas</a:t>
            </a:r>
            <a:r>
              <a:rPr lang="es-ES_tradnl" sz="2800" dirty="0" smtClean="0"/>
              <a:t>, heurísticos).</a:t>
            </a:r>
          </a:p>
          <a:p>
            <a:r>
              <a:rPr lang="es-ES" sz="2800" dirty="0" smtClean="0"/>
              <a:t>Simulaciones mentales.</a:t>
            </a:r>
            <a:endParaRPr lang="es-ES_tradnl" sz="2800" dirty="0" smtClean="0"/>
          </a:p>
          <a:p>
            <a:r>
              <a:rPr lang="es-ES" sz="2800" dirty="0" smtClean="0"/>
              <a:t>Decisiones (metas decididas).</a:t>
            </a:r>
          </a:p>
          <a:p>
            <a:r>
              <a:rPr lang="es-ES" sz="2800" dirty="0" smtClean="0"/>
              <a:t>Evaluación. </a:t>
            </a:r>
            <a:r>
              <a:rPr lang="es-ES" sz="2800" dirty="0" smtClean="0">
                <a:hlinkClick r:id="rId5" action="ppaction://hlinkpres?slideindex=1&amp;slidetitle="/>
              </a:rPr>
              <a:t>Criterios e indicadores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Situaciones forzadas (limitación de recursos).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95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5400" b="1" dirty="0" smtClean="0"/>
              <a:t>Preguntas Básicas</a:t>
            </a:r>
            <a:br>
              <a:rPr lang="es-ES" sz="5400" b="1" dirty="0" smtClean="0"/>
            </a:br>
            <a:r>
              <a:rPr lang="es-ES" sz="1800" b="1" dirty="0" err="1" smtClean="0"/>
              <a:t>Millitello</a:t>
            </a:r>
            <a:r>
              <a:rPr lang="es-ES" sz="1800" b="1" dirty="0" smtClean="0"/>
              <a:t> y Hutton, 1998</a:t>
            </a:r>
            <a:endParaRPr lang="es-ES_tradnl" sz="1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Autofit/>
          </a:bodyPr>
          <a:lstStyle/>
          <a:p>
            <a:r>
              <a:rPr lang="es-ES" sz="1600" b="1" i="1" dirty="0" smtClean="0"/>
              <a:t>Pasado/Futuro</a:t>
            </a:r>
          </a:p>
          <a:p>
            <a:pPr lvl="1"/>
            <a:r>
              <a:rPr lang="es-ES" sz="1600" dirty="0" smtClean="0"/>
              <a:t>¿En todo momento has sido consciente de la evolución de este proceso?</a:t>
            </a:r>
          </a:p>
          <a:p>
            <a:r>
              <a:rPr lang="es-ES" sz="1600" b="1" i="1" dirty="0" smtClean="0"/>
              <a:t>Visión Global</a:t>
            </a:r>
          </a:p>
          <a:p>
            <a:pPr lvl="1"/>
            <a:r>
              <a:rPr lang="es-ES" sz="1600" dirty="0" smtClean="0"/>
              <a:t>¿Cuál es la visión global de todo este proceso; qué idea lo explicaría mejor?</a:t>
            </a:r>
          </a:p>
          <a:p>
            <a:r>
              <a:rPr lang="es-ES" sz="1600" b="1" i="1" dirty="0" smtClean="0"/>
              <a:t>Observación</a:t>
            </a:r>
          </a:p>
          <a:p>
            <a:pPr lvl="1"/>
            <a:r>
              <a:rPr lang="es-ES" sz="1600" dirty="0" smtClean="0"/>
              <a:t>¿Me puedes decir alguna ocasión en la que viste que algo iba mal aunque aparentemente no pasaba nada?</a:t>
            </a:r>
          </a:p>
          <a:p>
            <a:r>
              <a:rPr lang="es-ES" sz="1600" b="1" i="1" dirty="0" smtClean="0"/>
              <a:t>Tareas eficientes</a:t>
            </a:r>
          </a:p>
          <a:p>
            <a:pPr lvl="1"/>
            <a:r>
              <a:rPr lang="es-ES" sz="1600" dirty="0" smtClean="0"/>
              <a:t>¿Alguna vez has reflexionado sobre una forma mejor de hacerlo?</a:t>
            </a:r>
          </a:p>
          <a:p>
            <a:r>
              <a:rPr lang="es-ES" sz="1600" b="1" i="1" dirty="0" smtClean="0"/>
              <a:t>Oportunidades</a:t>
            </a:r>
          </a:p>
          <a:p>
            <a:pPr lvl="1"/>
            <a:r>
              <a:rPr lang="es-ES" sz="1600" dirty="0" smtClean="0"/>
              <a:t>¿En algún ocasión improvisaste aprovechando el contexto?</a:t>
            </a:r>
          </a:p>
          <a:p>
            <a:r>
              <a:rPr lang="es-ES" sz="1600" b="1" dirty="0" smtClean="0"/>
              <a:t>Autoobservación</a:t>
            </a:r>
          </a:p>
          <a:p>
            <a:pPr lvl="1"/>
            <a:r>
              <a:rPr lang="es-ES" sz="1600" dirty="0" smtClean="0"/>
              <a:t>¿Alguna vez te has dado cuenta de que hacías la tarea como una rutina mejorable?</a:t>
            </a:r>
          </a:p>
          <a:p>
            <a:r>
              <a:rPr lang="es-ES" sz="1600" b="1" i="1" dirty="0" smtClean="0"/>
              <a:t>Restricciones artificiales </a:t>
            </a:r>
            <a:r>
              <a:rPr lang="es-ES" sz="1600" dirty="0" smtClean="0"/>
              <a:t>(</a:t>
            </a:r>
            <a:r>
              <a:rPr lang="es-ES_tradnl" sz="1600" dirty="0" smtClean="0"/>
              <a:t>Hoffman</a:t>
            </a:r>
            <a:r>
              <a:rPr lang="es-ES_tradnl" sz="1600" dirty="0"/>
              <a:t>, </a:t>
            </a:r>
            <a:r>
              <a:rPr lang="es-ES_tradnl" sz="1600" dirty="0" smtClean="0"/>
              <a:t>1998)</a:t>
            </a:r>
            <a:endParaRPr lang="es-ES" sz="1600" b="1" i="1" dirty="0" smtClean="0"/>
          </a:p>
          <a:p>
            <a:pPr lvl="1"/>
            <a:r>
              <a:rPr lang="es-ES" sz="1600" dirty="0" smtClean="0"/>
              <a:t>¿Si tuvieras la mitad de tiempo o de recursos, cómo lo harías?</a:t>
            </a:r>
            <a:endParaRPr lang="es-ES_tradnl" sz="16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16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5717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Informe Final. Validación</a:t>
            </a:r>
            <a:endParaRPr lang="es-ES_tradnl" sz="54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</a:rPr>
              <a:t>Consensuar con IVAP</a:t>
            </a:r>
          </a:p>
          <a:p>
            <a:pPr marL="0" indent="0" algn="ctr">
              <a:buNone/>
            </a:pPr>
            <a:endParaRPr lang="es-ES" b="1" dirty="0" smtClean="0">
              <a:solidFill>
                <a:srgbClr val="0070C0"/>
              </a:solidFill>
            </a:endParaRPr>
          </a:p>
          <a:p>
            <a:r>
              <a:rPr lang="es-ES" sz="3100" dirty="0" smtClean="0"/>
              <a:t>Contenidos: </a:t>
            </a:r>
          </a:p>
          <a:p>
            <a:pPr lvl="1"/>
            <a:r>
              <a:rPr lang="es-ES" sz="3100" dirty="0" smtClean="0"/>
              <a:t>Contenido y objetivos formativos: Conocimientos declarativos y estandarización del proceso. DAP actualizado.</a:t>
            </a:r>
          </a:p>
          <a:p>
            <a:pPr lvl="1"/>
            <a:r>
              <a:rPr lang="es-ES" sz="3100" dirty="0" smtClean="0"/>
              <a:t>Información por proceso (para diseño instruccional):</a:t>
            </a:r>
          </a:p>
          <a:p>
            <a:pPr lvl="2"/>
            <a:r>
              <a:rPr lang="es-ES" sz="3100" dirty="0" smtClean="0"/>
              <a:t>Información relevante. Contenidos de observación relevantes.</a:t>
            </a:r>
          </a:p>
          <a:p>
            <a:pPr lvl="2"/>
            <a:r>
              <a:rPr lang="es-ES" sz="3100" dirty="0" smtClean="0"/>
              <a:t>Marco de referencia: </a:t>
            </a:r>
            <a:r>
              <a:rPr lang="es-ES" sz="3100" dirty="0" smtClean="0">
                <a:hlinkClick r:id="rId2" action="ppaction://hlinkpres?slideindex=1&amp;slidetitle="/>
              </a:rPr>
              <a:t>esquemas</a:t>
            </a:r>
            <a:r>
              <a:rPr lang="es-ES" sz="3100" dirty="0" smtClean="0"/>
              <a:t>, </a:t>
            </a:r>
            <a:r>
              <a:rPr lang="es-ES" sz="3100" dirty="0" smtClean="0">
                <a:hlinkClick r:id="rId3" action="ppaction://hlinkpres?slideindex=1&amp;slidetitle="/>
              </a:rPr>
              <a:t>patrones</a:t>
            </a:r>
            <a:r>
              <a:rPr lang="es-ES" sz="3100" dirty="0" smtClean="0"/>
              <a:t>, similitudes, heurísticos, </a:t>
            </a:r>
            <a:r>
              <a:rPr lang="es-ES" sz="3100" dirty="0" smtClean="0">
                <a:hlinkClick r:id="rId4" action="ppaction://hlinkpres?slideindex=1&amp;slidetitle="/>
              </a:rPr>
              <a:t>algoritmos aplicados </a:t>
            </a:r>
            <a:r>
              <a:rPr lang="es-ES" sz="3100" dirty="0" smtClean="0"/>
              <a:t>(si los hubiera).</a:t>
            </a:r>
          </a:p>
          <a:p>
            <a:pPr lvl="2"/>
            <a:r>
              <a:rPr lang="es-ES" sz="3100" dirty="0" smtClean="0"/>
              <a:t>Decisiones principales</a:t>
            </a:r>
          </a:p>
          <a:p>
            <a:pPr lvl="2"/>
            <a:r>
              <a:rPr lang="es-ES" sz="3100" dirty="0" smtClean="0"/>
              <a:t>Criterios de validez del proceso</a:t>
            </a:r>
          </a:p>
          <a:p>
            <a:pPr marL="914400" lvl="2" indent="0">
              <a:buNone/>
            </a:pPr>
            <a:endParaRPr lang="es-ES" sz="3100" dirty="0" smtClean="0"/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</a:rPr>
              <a:t>Validación por parte del experto/a</a:t>
            </a:r>
            <a:r>
              <a:rPr lang="es-ES" dirty="0" smtClean="0"/>
              <a:t>.</a:t>
            </a:r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06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Limitaciones</a:t>
            </a:r>
            <a:endParaRPr lang="es-ES_tradnl" sz="54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Novedad de la técnica.</a:t>
            </a:r>
          </a:p>
          <a:p>
            <a:r>
              <a:rPr lang="es-ES" dirty="0" smtClean="0"/>
              <a:t>Voluntariedad. Disponibilidad. Miedo.</a:t>
            </a:r>
          </a:p>
          <a:p>
            <a:r>
              <a:rPr lang="es-ES" dirty="0" smtClean="0"/>
              <a:t>Efectos administrativos de la formación. Igualdad.</a:t>
            </a:r>
          </a:p>
          <a:p>
            <a:r>
              <a:rPr lang="es-ES" dirty="0" smtClean="0"/>
              <a:t>Gestión de formación vs. diseño instruccional.</a:t>
            </a:r>
          </a:p>
          <a:p>
            <a:r>
              <a:rPr lang="es-ES" dirty="0" smtClean="0"/>
              <a:t>Personalización del análisis; puestos vs. áreas.</a:t>
            </a:r>
          </a:p>
          <a:p>
            <a:r>
              <a:rPr lang="es-ES" dirty="0" smtClean="0"/>
              <a:t>Análisis retrospectivo, no prospectivo.</a:t>
            </a:r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03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6000" b="1" dirty="0" err="1" smtClean="0"/>
              <a:t>Eskerrik</a:t>
            </a:r>
            <a:r>
              <a:rPr lang="es-ES" sz="6000" b="1" dirty="0" smtClean="0"/>
              <a:t> </a:t>
            </a:r>
            <a:r>
              <a:rPr lang="es-ES" sz="6000" b="1" dirty="0" err="1" smtClean="0"/>
              <a:t>asko</a:t>
            </a:r>
            <a:r>
              <a:rPr lang="es-ES" sz="6000" b="1" dirty="0" smtClean="0"/>
              <a:t/>
            </a:r>
            <a:br>
              <a:rPr lang="es-ES" sz="6000" b="1" dirty="0" smtClean="0"/>
            </a:br>
            <a:r>
              <a:rPr lang="es-ES" sz="6000" b="1" dirty="0" smtClean="0"/>
              <a:t>Muchas </a:t>
            </a:r>
            <a:r>
              <a:rPr lang="es-ES" sz="6000" b="1" dirty="0"/>
              <a:t>g</a:t>
            </a:r>
            <a:r>
              <a:rPr lang="es-ES" sz="6000" b="1" dirty="0" smtClean="0"/>
              <a:t>racias</a:t>
            </a:r>
            <a:endParaRPr lang="es-ES_tradnl" sz="6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>
            <a:normAutofit/>
          </a:bodyPr>
          <a:lstStyle/>
          <a:p>
            <a:endParaRPr lang="es-ES" sz="1800" dirty="0" smtClean="0"/>
          </a:p>
          <a:p>
            <a:r>
              <a:rPr lang="en-US" sz="6000" b="1" dirty="0" smtClean="0">
                <a:solidFill>
                  <a:schemeClr val="tx1"/>
                </a:solidFill>
              </a:rPr>
              <a:t>Thank you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del PEI</a:t>
            </a:r>
            <a:endParaRPr lang="es-ES_tradnl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lvl="2"/>
            <a:r>
              <a:rPr lang="es-ES" sz="4800" dirty="0" smtClean="0"/>
              <a:t> </a:t>
            </a:r>
            <a:r>
              <a:rPr lang="es-ES" sz="4000" dirty="0" smtClean="0"/>
              <a:t>Diagnóstico</a:t>
            </a:r>
          </a:p>
          <a:p>
            <a:pPr lvl="2"/>
            <a:r>
              <a:rPr lang="es-ES" sz="4000" dirty="0" smtClean="0"/>
              <a:t> Diseño</a:t>
            </a:r>
          </a:p>
          <a:p>
            <a:pPr lvl="2"/>
            <a:r>
              <a:rPr lang="es-ES" sz="4000" dirty="0" smtClean="0"/>
              <a:t> Planificación</a:t>
            </a:r>
          </a:p>
          <a:p>
            <a:pPr lvl="2"/>
            <a:r>
              <a:rPr lang="es-ES" sz="4000" dirty="0" smtClean="0"/>
              <a:t> Evaluación</a:t>
            </a:r>
          </a:p>
          <a:p>
            <a:pPr marL="914400" lvl="2" indent="0" algn="ctr">
              <a:buNone/>
            </a:pPr>
            <a:endParaRPr lang="es-ES" sz="1600" dirty="0"/>
          </a:p>
          <a:p>
            <a:pPr marL="914400" lvl="2" indent="0">
              <a:buNone/>
            </a:pPr>
            <a:r>
              <a:rPr lang="es-ES" sz="4400" b="1" i="1" dirty="0" smtClean="0">
                <a:solidFill>
                  <a:srgbClr val="0070C0"/>
                </a:solidFill>
              </a:rPr>
              <a:t>  Resolución de problemas</a:t>
            </a:r>
            <a:endParaRPr lang="es-ES_tradnl" sz="4400" b="1" i="1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75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Población</a:t>
            </a:r>
            <a:endParaRPr lang="es-ES_tradnl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750230"/>
              </p:ext>
            </p:extLst>
          </p:nvPr>
        </p:nvGraphicFramePr>
        <p:xfrm>
          <a:off x="467544" y="1412776"/>
          <a:ext cx="8229600" cy="4851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151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Unidad Administrativa</a:t>
                      </a:r>
                      <a:endParaRPr lang="es-ES_tradnl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>
                          <a:effectLst/>
                          <a:latin typeface="Arial"/>
                          <a:ea typeface="Times New Roman"/>
                          <a:cs typeface="Arial"/>
                        </a:rPr>
                        <a:t>AGPV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15193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>
                          <a:effectLst/>
                          <a:latin typeface="Arial"/>
                          <a:ea typeface="Times New Roman"/>
                          <a:cs typeface="Arial"/>
                        </a:rPr>
                        <a:t>Funcionario/a de Carrera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>
                          <a:effectLst/>
                          <a:latin typeface="Arial"/>
                          <a:ea typeface="Times New Roman"/>
                          <a:cs typeface="Arial"/>
                        </a:rPr>
                        <a:t>Funcionario/a Interino/a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Academia de Policía</a:t>
                      </a:r>
                      <a:endParaRPr lang="es-ES_tradnl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es-ES_tradnl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3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Autoridad Vasca de la Competencia</a:t>
                      </a:r>
                      <a:endParaRPr lang="es-ES_tradnl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Emakunde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21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EUSTAT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42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58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HABE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43</a:t>
                      </a:r>
                      <a:endParaRPr lang="es-ES_tradnl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IVAP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41</a:t>
                      </a:r>
                      <a:endParaRPr lang="es-ES_tradnl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78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Kontsumobide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44</a:t>
                      </a:r>
                      <a:endParaRPr lang="es-ES_tradnl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Lanbide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419</a:t>
                      </a:r>
                      <a:endParaRPr lang="es-ES_tradnl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155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Osalan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91</a:t>
                      </a:r>
                      <a:endParaRPr lang="es-ES_tradnl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63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3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Departamentos del Gobierno Vasco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2884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1574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Totales:</a:t>
                      </a:r>
                      <a:endParaRPr lang="es-ES_tradnl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3590</a:t>
                      </a:r>
                      <a:endParaRPr lang="es-ES_tradnl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1974 (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35,48</a:t>
                      </a:r>
                      <a:r>
                        <a:rPr lang="es-ES_tradnl" sz="1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%)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93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i="1">
                          <a:effectLst/>
                          <a:latin typeface="Arial"/>
                          <a:ea typeface="Times New Roman"/>
                          <a:cs typeface="Arial"/>
                        </a:rPr>
                        <a:t>Población Total:</a:t>
                      </a:r>
                      <a:endParaRPr lang="es-ES_tradnl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i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5564</a:t>
                      </a:r>
                      <a:endParaRPr lang="es-ES_tradnl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79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Diagnóstico: Edad I</a:t>
            </a:r>
            <a:b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dirty="0" smtClean="0"/>
              <a:t>Diciembre de 2015</a:t>
            </a:r>
            <a:endParaRPr lang="es-ES_tradnl" sz="22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815220"/>
              </p:ext>
            </p:extLst>
          </p:nvPr>
        </p:nvGraphicFramePr>
        <p:xfrm>
          <a:off x="971600" y="1576491"/>
          <a:ext cx="7200800" cy="1051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34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20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Todos</a:t>
                      </a:r>
                      <a:endParaRPr lang="es-ES_tradnl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Funcionarios</a:t>
                      </a:r>
                      <a:endParaRPr lang="es-ES_tradnl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Interinos</a:t>
                      </a:r>
                      <a:endParaRPr lang="es-ES_tradnl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Media</a:t>
                      </a:r>
                      <a:endParaRPr lang="es-ES_tradnl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50,81</a:t>
                      </a:r>
                      <a:endParaRPr lang="es-ES_tradnl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53,87</a:t>
                      </a:r>
                      <a:endParaRPr lang="es-ES_tradnl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45,27</a:t>
                      </a:r>
                      <a:endParaRPr lang="es-ES_tradnl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Moda</a:t>
                      </a:r>
                      <a:endParaRPr lang="es-ES_tradnl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52</a:t>
                      </a:r>
                      <a:endParaRPr lang="es-ES_tradnl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54</a:t>
                      </a:r>
                      <a:endParaRPr lang="es-ES_tradnl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40</a:t>
                      </a:r>
                      <a:endParaRPr lang="es-ES_tradnl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4</a:t>
            </a:fld>
            <a:endParaRPr lang="es-ES_tradnl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00367"/>
            <a:ext cx="5832648" cy="478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4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Edad 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dirty="0"/>
              <a:t>Diciembre de 2015</a:t>
            </a:r>
            <a:endParaRPr lang="es-ES_tradnl" sz="2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5</a:t>
            </a:fld>
            <a:endParaRPr lang="es-ES_tradnl"/>
          </a:p>
        </p:txBody>
      </p:sp>
      <p:grpSp>
        <p:nvGrpSpPr>
          <p:cNvPr id="7" name="Lienzo 179"/>
          <p:cNvGrpSpPr/>
          <p:nvPr/>
        </p:nvGrpSpPr>
        <p:grpSpPr>
          <a:xfrm>
            <a:off x="2002154" y="1368110"/>
            <a:ext cx="5168265" cy="4824699"/>
            <a:chOff x="0" y="0"/>
            <a:chExt cx="5168265" cy="4824699"/>
          </a:xfrm>
        </p:grpSpPr>
        <p:sp>
          <p:nvSpPr>
            <p:cNvPr id="8" name="79 Rectángulo"/>
            <p:cNvSpPr/>
            <p:nvPr/>
          </p:nvSpPr>
          <p:spPr>
            <a:xfrm>
              <a:off x="0" y="0"/>
              <a:ext cx="5168265" cy="482155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9" name="Rectangle 159"/>
            <p:cNvSpPr>
              <a:spLocks noChangeArrowheads="1"/>
            </p:cNvSpPr>
            <p:nvPr/>
          </p:nvSpPr>
          <p:spPr bwMode="auto">
            <a:xfrm>
              <a:off x="8627" y="66643"/>
              <a:ext cx="5132718" cy="4755515"/>
            </a:xfrm>
            <a:prstGeom prst="rect">
              <a:avLst/>
            </a:prstGeom>
            <a:solidFill>
              <a:srgbClr val="FFFFFF"/>
            </a:solidFill>
            <a:ln w="9525" cap="sq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10" name="Rectangle 160"/>
            <p:cNvSpPr>
              <a:spLocks noChangeArrowheads="1"/>
            </p:cNvSpPr>
            <p:nvPr/>
          </p:nvSpPr>
          <p:spPr bwMode="auto">
            <a:xfrm>
              <a:off x="595630" y="917575"/>
              <a:ext cx="3865245" cy="3350895"/>
            </a:xfrm>
            <a:prstGeom prst="rect">
              <a:avLst/>
            </a:prstGeom>
            <a:solidFill>
              <a:srgbClr val="F0F0F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cxnSp>
          <p:nvCxnSpPr>
            <p:cNvPr id="11" name="Line 161"/>
            <p:cNvCxnSpPr/>
            <p:nvPr/>
          </p:nvCxnSpPr>
          <p:spPr bwMode="auto">
            <a:xfrm>
              <a:off x="595630" y="4268470"/>
              <a:ext cx="386588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62"/>
            <p:cNvCxnSpPr/>
            <p:nvPr/>
          </p:nvCxnSpPr>
          <p:spPr bwMode="auto">
            <a:xfrm>
              <a:off x="789305" y="4268470"/>
              <a:ext cx="0" cy="66675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63"/>
            <p:cNvCxnSpPr/>
            <p:nvPr/>
          </p:nvCxnSpPr>
          <p:spPr bwMode="auto">
            <a:xfrm>
              <a:off x="1484630" y="4268470"/>
              <a:ext cx="0" cy="66675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64"/>
            <p:cNvCxnSpPr/>
            <p:nvPr/>
          </p:nvCxnSpPr>
          <p:spPr bwMode="auto">
            <a:xfrm>
              <a:off x="2180590" y="4268470"/>
              <a:ext cx="0" cy="66675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65"/>
            <p:cNvCxnSpPr/>
            <p:nvPr/>
          </p:nvCxnSpPr>
          <p:spPr bwMode="auto">
            <a:xfrm>
              <a:off x="2876550" y="4268470"/>
              <a:ext cx="0" cy="66675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66"/>
            <p:cNvCxnSpPr/>
            <p:nvPr/>
          </p:nvCxnSpPr>
          <p:spPr bwMode="auto">
            <a:xfrm>
              <a:off x="3571875" y="4268470"/>
              <a:ext cx="0" cy="66675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167"/>
            <p:cNvSpPr>
              <a:spLocks noChangeArrowheads="1"/>
            </p:cNvSpPr>
            <p:nvPr/>
          </p:nvSpPr>
          <p:spPr bwMode="auto">
            <a:xfrm>
              <a:off x="2357120" y="4501484"/>
              <a:ext cx="28765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Edad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Rectangle 168"/>
            <p:cNvSpPr>
              <a:spLocks noChangeArrowheads="1"/>
            </p:cNvSpPr>
            <p:nvPr/>
          </p:nvSpPr>
          <p:spPr bwMode="auto">
            <a:xfrm>
              <a:off x="4139565" y="4346666"/>
              <a:ext cx="2317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70,00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3443605" y="4346666"/>
              <a:ext cx="2317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60,00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2747645" y="4346666"/>
              <a:ext cx="2317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50,00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Rectangle 171"/>
            <p:cNvSpPr>
              <a:spLocks noChangeArrowheads="1"/>
            </p:cNvSpPr>
            <p:nvPr/>
          </p:nvSpPr>
          <p:spPr bwMode="auto">
            <a:xfrm>
              <a:off x="2052320" y="4346666"/>
              <a:ext cx="2317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40,00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Rectangle 172"/>
            <p:cNvSpPr>
              <a:spLocks noChangeArrowheads="1"/>
            </p:cNvSpPr>
            <p:nvPr/>
          </p:nvSpPr>
          <p:spPr bwMode="auto">
            <a:xfrm>
              <a:off x="1356360" y="4346666"/>
              <a:ext cx="2317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30,00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3" name="Rectangle 173"/>
            <p:cNvSpPr>
              <a:spLocks noChangeArrowheads="1"/>
            </p:cNvSpPr>
            <p:nvPr/>
          </p:nvSpPr>
          <p:spPr bwMode="auto">
            <a:xfrm>
              <a:off x="660400" y="4346666"/>
              <a:ext cx="2317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20,00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4" name="Line 174"/>
            <p:cNvCxnSpPr/>
            <p:nvPr/>
          </p:nvCxnSpPr>
          <p:spPr bwMode="auto">
            <a:xfrm>
              <a:off x="4267835" y="4268470"/>
              <a:ext cx="0" cy="66675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75"/>
            <p:cNvCxnSpPr/>
            <p:nvPr/>
          </p:nvCxnSpPr>
          <p:spPr bwMode="auto">
            <a:xfrm>
              <a:off x="595630" y="917575"/>
              <a:ext cx="0" cy="3350895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176"/>
            <p:cNvCxnSpPr/>
            <p:nvPr/>
          </p:nvCxnSpPr>
          <p:spPr bwMode="auto">
            <a:xfrm flipH="1">
              <a:off x="528955" y="4268470"/>
              <a:ext cx="66675" cy="0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177"/>
            <p:cNvCxnSpPr/>
            <p:nvPr/>
          </p:nvCxnSpPr>
          <p:spPr bwMode="auto">
            <a:xfrm flipH="1">
              <a:off x="528955" y="3737610"/>
              <a:ext cx="66675" cy="0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78"/>
            <p:cNvCxnSpPr/>
            <p:nvPr/>
          </p:nvCxnSpPr>
          <p:spPr bwMode="auto">
            <a:xfrm flipH="1">
              <a:off x="528955" y="3207385"/>
              <a:ext cx="66675" cy="0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79"/>
            <p:cNvCxnSpPr/>
            <p:nvPr/>
          </p:nvCxnSpPr>
          <p:spPr bwMode="auto">
            <a:xfrm flipH="1">
              <a:off x="528955" y="2676525"/>
              <a:ext cx="66675" cy="0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180"/>
            <p:cNvCxnSpPr/>
            <p:nvPr/>
          </p:nvCxnSpPr>
          <p:spPr bwMode="auto">
            <a:xfrm flipH="1">
              <a:off x="528955" y="2146300"/>
              <a:ext cx="66675" cy="0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181"/>
            <p:cNvCxnSpPr/>
            <p:nvPr/>
          </p:nvCxnSpPr>
          <p:spPr bwMode="auto">
            <a:xfrm flipH="1">
              <a:off x="528955" y="1616075"/>
              <a:ext cx="66675" cy="0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Rectangle 182"/>
            <p:cNvSpPr>
              <a:spLocks noChangeArrowheads="1"/>
            </p:cNvSpPr>
            <p:nvPr/>
          </p:nvSpPr>
          <p:spPr bwMode="auto">
            <a:xfrm rot="16200000">
              <a:off x="-139700" y="2473015"/>
              <a:ext cx="624840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Frecuencia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3" name="Rectangle 183"/>
            <p:cNvSpPr>
              <a:spLocks noChangeArrowheads="1"/>
            </p:cNvSpPr>
            <p:nvPr/>
          </p:nvSpPr>
          <p:spPr bwMode="auto">
            <a:xfrm>
              <a:off x="348615" y="1036190"/>
              <a:ext cx="15494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120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" name="Rectangle 184"/>
            <p:cNvSpPr>
              <a:spLocks noChangeArrowheads="1"/>
            </p:cNvSpPr>
            <p:nvPr/>
          </p:nvSpPr>
          <p:spPr bwMode="auto">
            <a:xfrm>
              <a:off x="348615" y="1566349"/>
              <a:ext cx="15494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100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" name="Rectangle 185"/>
            <p:cNvSpPr>
              <a:spLocks noChangeArrowheads="1"/>
            </p:cNvSpPr>
            <p:nvPr/>
          </p:nvSpPr>
          <p:spPr bwMode="auto">
            <a:xfrm>
              <a:off x="405765" y="2097142"/>
              <a:ext cx="10350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80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6" name="Rectangle 186"/>
            <p:cNvSpPr>
              <a:spLocks noChangeArrowheads="1"/>
            </p:cNvSpPr>
            <p:nvPr/>
          </p:nvSpPr>
          <p:spPr bwMode="auto">
            <a:xfrm>
              <a:off x="405765" y="2627301"/>
              <a:ext cx="10350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60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7" name="Rectangle 187"/>
            <p:cNvSpPr>
              <a:spLocks noChangeArrowheads="1"/>
            </p:cNvSpPr>
            <p:nvPr/>
          </p:nvSpPr>
          <p:spPr bwMode="auto">
            <a:xfrm>
              <a:off x="405765" y="3158095"/>
              <a:ext cx="10350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40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8" name="Rectangle 188"/>
            <p:cNvSpPr>
              <a:spLocks noChangeArrowheads="1"/>
            </p:cNvSpPr>
            <p:nvPr/>
          </p:nvSpPr>
          <p:spPr bwMode="auto">
            <a:xfrm>
              <a:off x="405765" y="3688888"/>
              <a:ext cx="10350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20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9" name="Rectangle 189"/>
            <p:cNvSpPr>
              <a:spLocks noChangeArrowheads="1"/>
            </p:cNvSpPr>
            <p:nvPr/>
          </p:nvSpPr>
          <p:spPr bwMode="auto">
            <a:xfrm>
              <a:off x="462280" y="4219047"/>
              <a:ext cx="5207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0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40" name="Line 190"/>
            <p:cNvCxnSpPr/>
            <p:nvPr/>
          </p:nvCxnSpPr>
          <p:spPr bwMode="auto">
            <a:xfrm flipH="1">
              <a:off x="528955" y="1085215"/>
              <a:ext cx="66675" cy="0"/>
            </a:xfrm>
            <a:prstGeom prst="line">
              <a:avLst/>
            </a:pr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Rectangle 191"/>
            <p:cNvSpPr>
              <a:spLocks noChangeArrowheads="1"/>
            </p:cNvSpPr>
            <p:nvPr/>
          </p:nvSpPr>
          <p:spPr bwMode="auto">
            <a:xfrm>
              <a:off x="963295" y="4241800"/>
              <a:ext cx="69215" cy="2667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42" name="Rectangle 192"/>
            <p:cNvSpPr>
              <a:spLocks noChangeArrowheads="1"/>
            </p:cNvSpPr>
            <p:nvPr/>
          </p:nvSpPr>
          <p:spPr bwMode="auto">
            <a:xfrm>
              <a:off x="1102360" y="4215130"/>
              <a:ext cx="69850" cy="5334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43" name="Rectangle 193"/>
            <p:cNvSpPr>
              <a:spLocks noChangeArrowheads="1"/>
            </p:cNvSpPr>
            <p:nvPr/>
          </p:nvSpPr>
          <p:spPr bwMode="auto">
            <a:xfrm>
              <a:off x="1172210" y="4215130"/>
              <a:ext cx="69215" cy="5334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44" name="Rectangle 194"/>
            <p:cNvSpPr>
              <a:spLocks noChangeArrowheads="1"/>
            </p:cNvSpPr>
            <p:nvPr/>
          </p:nvSpPr>
          <p:spPr bwMode="auto">
            <a:xfrm>
              <a:off x="1241425" y="4241800"/>
              <a:ext cx="69850" cy="2667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45" name="Rectangle 195"/>
            <p:cNvSpPr>
              <a:spLocks noChangeArrowheads="1"/>
            </p:cNvSpPr>
            <p:nvPr/>
          </p:nvSpPr>
          <p:spPr bwMode="auto">
            <a:xfrm>
              <a:off x="1311275" y="4029710"/>
              <a:ext cx="69215" cy="23876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46" name="Rectangle 196"/>
            <p:cNvSpPr>
              <a:spLocks noChangeArrowheads="1"/>
            </p:cNvSpPr>
            <p:nvPr/>
          </p:nvSpPr>
          <p:spPr bwMode="auto">
            <a:xfrm>
              <a:off x="1380490" y="4135755"/>
              <a:ext cx="69850" cy="13271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47" name="Rectangle 197"/>
            <p:cNvSpPr>
              <a:spLocks noChangeArrowheads="1"/>
            </p:cNvSpPr>
            <p:nvPr/>
          </p:nvSpPr>
          <p:spPr bwMode="auto">
            <a:xfrm>
              <a:off x="1450340" y="4162425"/>
              <a:ext cx="69850" cy="10604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48" name="Rectangle 198"/>
            <p:cNvSpPr>
              <a:spLocks noChangeArrowheads="1"/>
            </p:cNvSpPr>
            <p:nvPr/>
          </p:nvSpPr>
          <p:spPr bwMode="auto">
            <a:xfrm>
              <a:off x="1520190" y="3843655"/>
              <a:ext cx="69215" cy="42481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49" name="Rectangle 199"/>
            <p:cNvSpPr>
              <a:spLocks noChangeArrowheads="1"/>
            </p:cNvSpPr>
            <p:nvPr/>
          </p:nvSpPr>
          <p:spPr bwMode="auto">
            <a:xfrm>
              <a:off x="1589405" y="3870325"/>
              <a:ext cx="69850" cy="39814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0" name="Rectangle 200"/>
            <p:cNvSpPr>
              <a:spLocks noChangeArrowheads="1"/>
            </p:cNvSpPr>
            <p:nvPr/>
          </p:nvSpPr>
          <p:spPr bwMode="auto">
            <a:xfrm>
              <a:off x="1659255" y="3498850"/>
              <a:ext cx="69215" cy="76962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1" name="Rectangle 201"/>
            <p:cNvSpPr>
              <a:spLocks noChangeArrowheads="1"/>
            </p:cNvSpPr>
            <p:nvPr/>
          </p:nvSpPr>
          <p:spPr bwMode="auto">
            <a:xfrm>
              <a:off x="1728470" y="3339465"/>
              <a:ext cx="69215" cy="92900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2" name="Rectangle 202"/>
            <p:cNvSpPr>
              <a:spLocks noChangeArrowheads="1"/>
            </p:cNvSpPr>
            <p:nvPr/>
          </p:nvSpPr>
          <p:spPr bwMode="auto">
            <a:xfrm>
              <a:off x="1797685" y="2835910"/>
              <a:ext cx="70485" cy="143256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3" name="Rectangle 203"/>
            <p:cNvSpPr>
              <a:spLocks noChangeArrowheads="1"/>
            </p:cNvSpPr>
            <p:nvPr/>
          </p:nvSpPr>
          <p:spPr bwMode="auto">
            <a:xfrm>
              <a:off x="1868170" y="2623820"/>
              <a:ext cx="69215" cy="164465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4" name="Rectangle 204"/>
            <p:cNvSpPr>
              <a:spLocks noChangeArrowheads="1"/>
            </p:cNvSpPr>
            <p:nvPr/>
          </p:nvSpPr>
          <p:spPr bwMode="auto">
            <a:xfrm>
              <a:off x="1937385" y="2278380"/>
              <a:ext cx="69215" cy="199009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5" name="Rectangle 205"/>
            <p:cNvSpPr>
              <a:spLocks noChangeArrowheads="1"/>
            </p:cNvSpPr>
            <p:nvPr/>
          </p:nvSpPr>
          <p:spPr bwMode="auto">
            <a:xfrm>
              <a:off x="2006600" y="2358390"/>
              <a:ext cx="69850" cy="191008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6" name="Rectangle 206"/>
            <p:cNvSpPr>
              <a:spLocks noChangeArrowheads="1"/>
            </p:cNvSpPr>
            <p:nvPr/>
          </p:nvSpPr>
          <p:spPr bwMode="auto">
            <a:xfrm>
              <a:off x="2076450" y="1800860"/>
              <a:ext cx="69215" cy="246761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7" name="Rectangle 207"/>
            <p:cNvSpPr>
              <a:spLocks noChangeArrowheads="1"/>
            </p:cNvSpPr>
            <p:nvPr/>
          </p:nvSpPr>
          <p:spPr bwMode="auto">
            <a:xfrm>
              <a:off x="2145665" y="1323975"/>
              <a:ext cx="69850" cy="294449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8" name="Rectangle 208"/>
            <p:cNvSpPr>
              <a:spLocks noChangeArrowheads="1"/>
            </p:cNvSpPr>
            <p:nvPr/>
          </p:nvSpPr>
          <p:spPr bwMode="auto">
            <a:xfrm>
              <a:off x="2215515" y="1907540"/>
              <a:ext cx="69850" cy="236093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59" name="Rectangle 209"/>
            <p:cNvSpPr>
              <a:spLocks noChangeArrowheads="1"/>
            </p:cNvSpPr>
            <p:nvPr/>
          </p:nvSpPr>
          <p:spPr bwMode="auto">
            <a:xfrm>
              <a:off x="2285365" y="2358390"/>
              <a:ext cx="69215" cy="191008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0" name="Rectangle 210"/>
            <p:cNvSpPr>
              <a:spLocks noChangeArrowheads="1"/>
            </p:cNvSpPr>
            <p:nvPr/>
          </p:nvSpPr>
          <p:spPr bwMode="auto">
            <a:xfrm>
              <a:off x="2354580" y="2092960"/>
              <a:ext cx="69850" cy="217551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1" name="Rectangle 211"/>
            <p:cNvSpPr>
              <a:spLocks noChangeArrowheads="1"/>
            </p:cNvSpPr>
            <p:nvPr/>
          </p:nvSpPr>
          <p:spPr bwMode="auto">
            <a:xfrm>
              <a:off x="2424430" y="1986915"/>
              <a:ext cx="69215" cy="228155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2" name="Rectangle 212"/>
            <p:cNvSpPr>
              <a:spLocks noChangeArrowheads="1"/>
            </p:cNvSpPr>
            <p:nvPr/>
          </p:nvSpPr>
          <p:spPr bwMode="auto">
            <a:xfrm>
              <a:off x="2493645" y="2066290"/>
              <a:ext cx="69850" cy="220218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3" name="Rectangle 213"/>
            <p:cNvSpPr>
              <a:spLocks noChangeArrowheads="1"/>
            </p:cNvSpPr>
            <p:nvPr/>
          </p:nvSpPr>
          <p:spPr bwMode="auto">
            <a:xfrm>
              <a:off x="2563495" y="1986915"/>
              <a:ext cx="69850" cy="228155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4" name="Rectangle 214"/>
            <p:cNvSpPr>
              <a:spLocks noChangeArrowheads="1"/>
            </p:cNvSpPr>
            <p:nvPr/>
          </p:nvSpPr>
          <p:spPr bwMode="auto">
            <a:xfrm>
              <a:off x="2633345" y="1616710"/>
              <a:ext cx="69215" cy="265239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5" name="Rectangle 215"/>
            <p:cNvSpPr>
              <a:spLocks noChangeArrowheads="1"/>
            </p:cNvSpPr>
            <p:nvPr/>
          </p:nvSpPr>
          <p:spPr bwMode="auto">
            <a:xfrm>
              <a:off x="2702560" y="1960245"/>
              <a:ext cx="69215" cy="230822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6" name="Rectangle 216"/>
            <p:cNvSpPr>
              <a:spLocks noChangeArrowheads="1"/>
            </p:cNvSpPr>
            <p:nvPr/>
          </p:nvSpPr>
          <p:spPr bwMode="auto">
            <a:xfrm>
              <a:off x="2771775" y="1536065"/>
              <a:ext cx="69850" cy="273240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7" name="Rectangle 217"/>
            <p:cNvSpPr>
              <a:spLocks noChangeArrowheads="1"/>
            </p:cNvSpPr>
            <p:nvPr/>
          </p:nvSpPr>
          <p:spPr bwMode="auto">
            <a:xfrm>
              <a:off x="2841625" y="1960245"/>
              <a:ext cx="69850" cy="230822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8" name="Rectangle 218"/>
            <p:cNvSpPr>
              <a:spLocks noChangeArrowheads="1"/>
            </p:cNvSpPr>
            <p:nvPr/>
          </p:nvSpPr>
          <p:spPr bwMode="auto">
            <a:xfrm>
              <a:off x="2911475" y="1774825"/>
              <a:ext cx="69215" cy="249364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9" name="Rectangle 219"/>
            <p:cNvSpPr>
              <a:spLocks noChangeArrowheads="1"/>
            </p:cNvSpPr>
            <p:nvPr/>
          </p:nvSpPr>
          <p:spPr bwMode="auto">
            <a:xfrm>
              <a:off x="2980690" y="1774825"/>
              <a:ext cx="69850" cy="249364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0" name="Rectangle 220"/>
            <p:cNvSpPr>
              <a:spLocks noChangeArrowheads="1"/>
            </p:cNvSpPr>
            <p:nvPr/>
          </p:nvSpPr>
          <p:spPr bwMode="auto">
            <a:xfrm>
              <a:off x="3050540" y="2358390"/>
              <a:ext cx="69215" cy="191008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1" name="Rectangle 221"/>
            <p:cNvSpPr>
              <a:spLocks noChangeArrowheads="1"/>
            </p:cNvSpPr>
            <p:nvPr/>
          </p:nvSpPr>
          <p:spPr bwMode="auto">
            <a:xfrm>
              <a:off x="3119755" y="2676525"/>
              <a:ext cx="69850" cy="159194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2" name="Rectangle 222"/>
            <p:cNvSpPr>
              <a:spLocks noChangeArrowheads="1"/>
            </p:cNvSpPr>
            <p:nvPr/>
          </p:nvSpPr>
          <p:spPr bwMode="auto">
            <a:xfrm>
              <a:off x="3189605" y="2994660"/>
              <a:ext cx="69850" cy="127381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3" name="Rectangle 223"/>
            <p:cNvSpPr>
              <a:spLocks noChangeArrowheads="1"/>
            </p:cNvSpPr>
            <p:nvPr/>
          </p:nvSpPr>
          <p:spPr bwMode="auto">
            <a:xfrm>
              <a:off x="3259455" y="3260090"/>
              <a:ext cx="69215" cy="100838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4" name="Rectangle 224"/>
            <p:cNvSpPr>
              <a:spLocks noChangeArrowheads="1"/>
            </p:cNvSpPr>
            <p:nvPr/>
          </p:nvSpPr>
          <p:spPr bwMode="auto">
            <a:xfrm>
              <a:off x="3328670" y="3498850"/>
              <a:ext cx="69850" cy="76962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5" name="Rectangle 225"/>
            <p:cNvSpPr>
              <a:spLocks noChangeArrowheads="1"/>
            </p:cNvSpPr>
            <p:nvPr/>
          </p:nvSpPr>
          <p:spPr bwMode="auto">
            <a:xfrm>
              <a:off x="3398520" y="3631565"/>
              <a:ext cx="69215" cy="63690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6" name="Rectangle 226"/>
            <p:cNvSpPr>
              <a:spLocks noChangeArrowheads="1"/>
            </p:cNvSpPr>
            <p:nvPr/>
          </p:nvSpPr>
          <p:spPr bwMode="auto">
            <a:xfrm>
              <a:off x="3467735" y="3790950"/>
              <a:ext cx="69850" cy="47752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7" name="Rectangle 227"/>
            <p:cNvSpPr>
              <a:spLocks noChangeArrowheads="1"/>
            </p:cNvSpPr>
            <p:nvPr/>
          </p:nvSpPr>
          <p:spPr bwMode="auto">
            <a:xfrm>
              <a:off x="3537585" y="4055745"/>
              <a:ext cx="69850" cy="21272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8" name="Rectangle 228"/>
            <p:cNvSpPr>
              <a:spLocks noChangeArrowheads="1"/>
            </p:cNvSpPr>
            <p:nvPr/>
          </p:nvSpPr>
          <p:spPr bwMode="auto">
            <a:xfrm>
              <a:off x="3607435" y="4003040"/>
              <a:ext cx="69215" cy="26543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9" name="Rectangle 229"/>
            <p:cNvSpPr>
              <a:spLocks noChangeArrowheads="1"/>
            </p:cNvSpPr>
            <p:nvPr/>
          </p:nvSpPr>
          <p:spPr bwMode="auto">
            <a:xfrm>
              <a:off x="3676650" y="4082415"/>
              <a:ext cx="69850" cy="18605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80" name="Rectangle 230"/>
            <p:cNvSpPr>
              <a:spLocks noChangeArrowheads="1"/>
            </p:cNvSpPr>
            <p:nvPr/>
          </p:nvSpPr>
          <p:spPr bwMode="auto">
            <a:xfrm>
              <a:off x="3746500" y="4135755"/>
              <a:ext cx="69215" cy="13271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81" name="Rectangle 231"/>
            <p:cNvSpPr>
              <a:spLocks noChangeArrowheads="1"/>
            </p:cNvSpPr>
            <p:nvPr/>
          </p:nvSpPr>
          <p:spPr bwMode="auto">
            <a:xfrm>
              <a:off x="3815715" y="4162425"/>
              <a:ext cx="69215" cy="106045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82" name="Rectangle 232"/>
            <p:cNvSpPr>
              <a:spLocks noChangeArrowheads="1"/>
            </p:cNvSpPr>
            <p:nvPr/>
          </p:nvSpPr>
          <p:spPr bwMode="auto">
            <a:xfrm>
              <a:off x="3954780" y="4241800"/>
              <a:ext cx="69850" cy="2667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83" name="Rectangle 233"/>
            <p:cNvSpPr>
              <a:spLocks noChangeArrowheads="1"/>
            </p:cNvSpPr>
            <p:nvPr/>
          </p:nvSpPr>
          <p:spPr bwMode="auto">
            <a:xfrm>
              <a:off x="4163695" y="4241800"/>
              <a:ext cx="69215" cy="26670"/>
            </a:xfrm>
            <a:prstGeom prst="rect">
              <a:avLst/>
            </a:prstGeom>
            <a:solidFill>
              <a:srgbClr val="D3CE97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84" name="Freeform 234"/>
            <p:cNvSpPr>
              <a:spLocks/>
            </p:cNvSpPr>
            <p:nvPr/>
          </p:nvSpPr>
          <p:spPr bwMode="auto">
            <a:xfrm>
              <a:off x="595630" y="1371600"/>
              <a:ext cx="3865880" cy="2894965"/>
            </a:xfrm>
            <a:custGeom>
              <a:avLst/>
              <a:gdLst>
                <a:gd name="T0" fmla="*/ 123 w 8123"/>
                <a:gd name="T1" fmla="*/ 6074 h 6075"/>
                <a:gd name="T2" fmla="*/ 286 w 8123"/>
                <a:gd name="T3" fmla="*/ 6070 h 6075"/>
                <a:gd name="T4" fmla="*/ 449 w 8123"/>
                <a:gd name="T5" fmla="*/ 6063 h 6075"/>
                <a:gd name="T6" fmla="*/ 613 w 8123"/>
                <a:gd name="T7" fmla="*/ 6053 h 6075"/>
                <a:gd name="T8" fmla="*/ 776 w 8123"/>
                <a:gd name="T9" fmla="*/ 6036 h 6075"/>
                <a:gd name="T10" fmla="*/ 939 w 8123"/>
                <a:gd name="T11" fmla="*/ 6010 h 6075"/>
                <a:gd name="T12" fmla="*/ 1102 w 8123"/>
                <a:gd name="T13" fmla="*/ 5970 h 6075"/>
                <a:gd name="T14" fmla="*/ 1266 w 8123"/>
                <a:gd name="T15" fmla="*/ 5913 h 6075"/>
                <a:gd name="T16" fmla="*/ 1429 w 8123"/>
                <a:gd name="T17" fmla="*/ 5830 h 6075"/>
                <a:gd name="T18" fmla="*/ 1592 w 8123"/>
                <a:gd name="T19" fmla="*/ 5715 h 6075"/>
                <a:gd name="T20" fmla="*/ 1755 w 8123"/>
                <a:gd name="T21" fmla="*/ 5560 h 6075"/>
                <a:gd name="T22" fmla="*/ 1919 w 8123"/>
                <a:gd name="T23" fmla="*/ 5356 h 6075"/>
                <a:gd name="T24" fmla="*/ 2082 w 8123"/>
                <a:gd name="T25" fmla="*/ 5096 h 6075"/>
                <a:gd name="T26" fmla="*/ 2245 w 8123"/>
                <a:gd name="T27" fmla="*/ 4774 h 6075"/>
                <a:gd name="T28" fmla="*/ 2408 w 8123"/>
                <a:gd name="T29" fmla="*/ 4387 h 6075"/>
                <a:gd name="T30" fmla="*/ 2572 w 8123"/>
                <a:gd name="T31" fmla="*/ 3938 h 6075"/>
                <a:gd name="T32" fmla="*/ 2735 w 8123"/>
                <a:gd name="T33" fmla="*/ 3433 h 6075"/>
                <a:gd name="T34" fmla="*/ 2898 w 8123"/>
                <a:gd name="T35" fmla="*/ 2886 h 6075"/>
                <a:gd name="T36" fmla="*/ 3061 w 8123"/>
                <a:gd name="T37" fmla="*/ 2318 h 6075"/>
                <a:gd name="T38" fmla="*/ 3225 w 8123"/>
                <a:gd name="T39" fmla="*/ 1754 h 6075"/>
                <a:gd name="T40" fmla="*/ 3388 w 8123"/>
                <a:gd name="T41" fmla="*/ 1223 h 6075"/>
                <a:gd name="T42" fmla="*/ 3551 w 8123"/>
                <a:gd name="T43" fmla="*/ 756 h 6075"/>
                <a:gd name="T44" fmla="*/ 3714 w 8123"/>
                <a:gd name="T45" fmla="*/ 383 h 6075"/>
                <a:gd name="T46" fmla="*/ 3878 w 8123"/>
                <a:gd name="T47" fmla="*/ 127 h 6075"/>
                <a:gd name="T48" fmla="*/ 4041 w 8123"/>
                <a:gd name="T49" fmla="*/ 8 h 6075"/>
                <a:gd name="T50" fmla="*/ 4204 w 8123"/>
                <a:gd name="T51" fmla="*/ 32 h 6075"/>
                <a:gd name="T52" fmla="*/ 4368 w 8123"/>
                <a:gd name="T53" fmla="*/ 200 h 6075"/>
                <a:gd name="T54" fmla="*/ 4531 w 8123"/>
                <a:gd name="T55" fmla="*/ 498 h 6075"/>
                <a:gd name="T56" fmla="*/ 4694 w 8123"/>
                <a:gd name="T57" fmla="*/ 906 h 6075"/>
                <a:gd name="T58" fmla="*/ 4857 w 8123"/>
                <a:gd name="T59" fmla="*/ 1398 h 6075"/>
                <a:gd name="T60" fmla="*/ 5021 w 8123"/>
                <a:gd name="T61" fmla="*/ 1944 h 6075"/>
                <a:gd name="T62" fmla="*/ 5184 w 8123"/>
                <a:gd name="T63" fmla="*/ 2512 h 6075"/>
                <a:gd name="T64" fmla="*/ 5347 w 8123"/>
                <a:gd name="T65" fmla="*/ 3076 h 6075"/>
                <a:gd name="T66" fmla="*/ 5510 w 8123"/>
                <a:gd name="T67" fmla="*/ 3610 h 6075"/>
                <a:gd name="T68" fmla="*/ 5674 w 8123"/>
                <a:gd name="T69" fmla="*/ 4097 h 6075"/>
                <a:gd name="T70" fmla="*/ 5837 w 8123"/>
                <a:gd name="T71" fmla="*/ 4526 h 6075"/>
                <a:gd name="T72" fmla="*/ 6000 w 8123"/>
                <a:gd name="T73" fmla="*/ 4891 h 6075"/>
                <a:gd name="T74" fmla="*/ 6163 w 8123"/>
                <a:gd name="T75" fmla="*/ 5191 h 6075"/>
                <a:gd name="T76" fmla="*/ 6327 w 8123"/>
                <a:gd name="T77" fmla="*/ 5432 h 6075"/>
                <a:gd name="T78" fmla="*/ 6490 w 8123"/>
                <a:gd name="T79" fmla="*/ 5618 h 6075"/>
                <a:gd name="T80" fmla="*/ 6653 w 8123"/>
                <a:gd name="T81" fmla="*/ 5758 h 6075"/>
                <a:gd name="T82" fmla="*/ 6816 w 8123"/>
                <a:gd name="T83" fmla="*/ 5861 h 6075"/>
                <a:gd name="T84" fmla="*/ 6980 w 8123"/>
                <a:gd name="T85" fmla="*/ 5935 h 6075"/>
                <a:gd name="T86" fmla="*/ 7143 w 8123"/>
                <a:gd name="T87" fmla="*/ 5986 h 6075"/>
                <a:gd name="T88" fmla="*/ 7306 w 8123"/>
                <a:gd name="T89" fmla="*/ 6020 h 6075"/>
                <a:gd name="T90" fmla="*/ 7469 w 8123"/>
                <a:gd name="T91" fmla="*/ 6042 h 6075"/>
                <a:gd name="T92" fmla="*/ 7633 w 8123"/>
                <a:gd name="T93" fmla="*/ 6057 h 6075"/>
                <a:gd name="T94" fmla="*/ 7796 w 8123"/>
                <a:gd name="T95" fmla="*/ 6066 h 6075"/>
                <a:gd name="T96" fmla="*/ 7959 w 8123"/>
                <a:gd name="T97" fmla="*/ 6071 h 6075"/>
                <a:gd name="T98" fmla="*/ 8123 w 8123"/>
                <a:gd name="T99" fmla="*/ 6075 h 6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123" h="6075">
                  <a:moveTo>
                    <a:pt x="0" y="6075"/>
                  </a:moveTo>
                  <a:lnTo>
                    <a:pt x="41" y="6075"/>
                  </a:lnTo>
                  <a:lnTo>
                    <a:pt x="82" y="6074"/>
                  </a:lnTo>
                  <a:lnTo>
                    <a:pt x="123" y="6074"/>
                  </a:lnTo>
                  <a:lnTo>
                    <a:pt x="164" y="6073"/>
                  </a:lnTo>
                  <a:lnTo>
                    <a:pt x="204" y="6072"/>
                  </a:lnTo>
                  <a:lnTo>
                    <a:pt x="245" y="6071"/>
                  </a:lnTo>
                  <a:lnTo>
                    <a:pt x="286" y="6070"/>
                  </a:lnTo>
                  <a:lnTo>
                    <a:pt x="327" y="6068"/>
                  </a:lnTo>
                  <a:lnTo>
                    <a:pt x="368" y="6067"/>
                  </a:lnTo>
                  <a:lnTo>
                    <a:pt x="408" y="6065"/>
                  </a:lnTo>
                  <a:lnTo>
                    <a:pt x="449" y="6063"/>
                  </a:lnTo>
                  <a:lnTo>
                    <a:pt x="490" y="6061"/>
                  </a:lnTo>
                  <a:lnTo>
                    <a:pt x="531" y="6059"/>
                  </a:lnTo>
                  <a:lnTo>
                    <a:pt x="572" y="6056"/>
                  </a:lnTo>
                  <a:lnTo>
                    <a:pt x="613" y="6053"/>
                  </a:lnTo>
                  <a:lnTo>
                    <a:pt x="653" y="6049"/>
                  </a:lnTo>
                  <a:lnTo>
                    <a:pt x="694" y="6045"/>
                  </a:lnTo>
                  <a:lnTo>
                    <a:pt x="735" y="6041"/>
                  </a:lnTo>
                  <a:lnTo>
                    <a:pt x="776" y="6036"/>
                  </a:lnTo>
                  <a:lnTo>
                    <a:pt x="817" y="6030"/>
                  </a:lnTo>
                  <a:lnTo>
                    <a:pt x="857" y="6024"/>
                  </a:lnTo>
                  <a:lnTo>
                    <a:pt x="898" y="6017"/>
                  </a:lnTo>
                  <a:lnTo>
                    <a:pt x="939" y="6010"/>
                  </a:lnTo>
                  <a:lnTo>
                    <a:pt x="980" y="6001"/>
                  </a:lnTo>
                  <a:lnTo>
                    <a:pt x="1021" y="5992"/>
                  </a:lnTo>
                  <a:lnTo>
                    <a:pt x="1062" y="5982"/>
                  </a:lnTo>
                  <a:lnTo>
                    <a:pt x="1102" y="5970"/>
                  </a:lnTo>
                  <a:lnTo>
                    <a:pt x="1143" y="5958"/>
                  </a:lnTo>
                  <a:lnTo>
                    <a:pt x="1184" y="5944"/>
                  </a:lnTo>
                  <a:lnTo>
                    <a:pt x="1225" y="5929"/>
                  </a:lnTo>
                  <a:lnTo>
                    <a:pt x="1266" y="5913"/>
                  </a:lnTo>
                  <a:lnTo>
                    <a:pt x="1306" y="5895"/>
                  </a:lnTo>
                  <a:lnTo>
                    <a:pt x="1347" y="5875"/>
                  </a:lnTo>
                  <a:lnTo>
                    <a:pt x="1388" y="5853"/>
                  </a:lnTo>
                  <a:lnTo>
                    <a:pt x="1429" y="5830"/>
                  </a:lnTo>
                  <a:lnTo>
                    <a:pt x="1470" y="5805"/>
                  </a:lnTo>
                  <a:lnTo>
                    <a:pt x="1510" y="5777"/>
                  </a:lnTo>
                  <a:lnTo>
                    <a:pt x="1551" y="5747"/>
                  </a:lnTo>
                  <a:lnTo>
                    <a:pt x="1592" y="5715"/>
                  </a:lnTo>
                  <a:lnTo>
                    <a:pt x="1633" y="5681"/>
                  </a:lnTo>
                  <a:lnTo>
                    <a:pt x="1674" y="5643"/>
                  </a:lnTo>
                  <a:lnTo>
                    <a:pt x="1715" y="5603"/>
                  </a:lnTo>
                  <a:lnTo>
                    <a:pt x="1755" y="5560"/>
                  </a:lnTo>
                  <a:lnTo>
                    <a:pt x="1796" y="5514"/>
                  </a:lnTo>
                  <a:lnTo>
                    <a:pt x="1837" y="5465"/>
                  </a:lnTo>
                  <a:lnTo>
                    <a:pt x="1878" y="5412"/>
                  </a:lnTo>
                  <a:lnTo>
                    <a:pt x="1919" y="5356"/>
                  </a:lnTo>
                  <a:lnTo>
                    <a:pt x="1959" y="5297"/>
                  </a:lnTo>
                  <a:lnTo>
                    <a:pt x="2000" y="5234"/>
                  </a:lnTo>
                  <a:lnTo>
                    <a:pt x="2041" y="5167"/>
                  </a:lnTo>
                  <a:lnTo>
                    <a:pt x="2082" y="5096"/>
                  </a:lnTo>
                  <a:lnTo>
                    <a:pt x="2123" y="5022"/>
                  </a:lnTo>
                  <a:lnTo>
                    <a:pt x="2164" y="4943"/>
                  </a:lnTo>
                  <a:lnTo>
                    <a:pt x="2204" y="4861"/>
                  </a:lnTo>
                  <a:lnTo>
                    <a:pt x="2245" y="4774"/>
                  </a:lnTo>
                  <a:lnTo>
                    <a:pt x="2286" y="4683"/>
                  </a:lnTo>
                  <a:lnTo>
                    <a:pt x="2327" y="4589"/>
                  </a:lnTo>
                  <a:lnTo>
                    <a:pt x="2368" y="4490"/>
                  </a:lnTo>
                  <a:lnTo>
                    <a:pt x="2408" y="4387"/>
                  </a:lnTo>
                  <a:lnTo>
                    <a:pt x="2449" y="4280"/>
                  </a:lnTo>
                  <a:lnTo>
                    <a:pt x="2490" y="4170"/>
                  </a:lnTo>
                  <a:lnTo>
                    <a:pt x="2531" y="4056"/>
                  </a:lnTo>
                  <a:lnTo>
                    <a:pt x="2572" y="3938"/>
                  </a:lnTo>
                  <a:lnTo>
                    <a:pt x="2612" y="3816"/>
                  </a:lnTo>
                  <a:lnTo>
                    <a:pt x="2653" y="3691"/>
                  </a:lnTo>
                  <a:lnTo>
                    <a:pt x="2694" y="3564"/>
                  </a:lnTo>
                  <a:lnTo>
                    <a:pt x="2735" y="3433"/>
                  </a:lnTo>
                  <a:lnTo>
                    <a:pt x="2776" y="3299"/>
                  </a:lnTo>
                  <a:lnTo>
                    <a:pt x="2817" y="3164"/>
                  </a:lnTo>
                  <a:lnTo>
                    <a:pt x="2857" y="3026"/>
                  </a:lnTo>
                  <a:lnTo>
                    <a:pt x="2898" y="2886"/>
                  </a:lnTo>
                  <a:lnTo>
                    <a:pt x="2939" y="2745"/>
                  </a:lnTo>
                  <a:lnTo>
                    <a:pt x="2980" y="2604"/>
                  </a:lnTo>
                  <a:lnTo>
                    <a:pt x="3021" y="2461"/>
                  </a:lnTo>
                  <a:lnTo>
                    <a:pt x="3061" y="2318"/>
                  </a:lnTo>
                  <a:lnTo>
                    <a:pt x="3102" y="2176"/>
                  </a:lnTo>
                  <a:lnTo>
                    <a:pt x="3143" y="2034"/>
                  </a:lnTo>
                  <a:lnTo>
                    <a:pt x="3184" y="1893"/>
                  </a:lnTo>
                  <a:lnTo>
                    <a:pt x="3225" y="1754"/>
                  </a:lnTo>
                  <a:lnTo>
                    <a:pt x="3266" y="1617"/>
                  </a:lnTo>
                  <a:lnTo>
                    <a:pt x="3306" y="1483"/>
                  </a:lnTo>
                  <a:lnTo>
                    <a:pt x="3347" y="1351"/>
                  </a:lnTo>
                  <a:lnTo>
                    <a:pt x="3388" y="1223"/>
                  </a:lnTo>
                  <a:lnTo>
                    <a:pt x="3429" y="1099"/>
                  </a:lnTo>
                  <a:lnTo>
                    <a:pt x="3470" y="980"/>
                  </a:lnTo>
                  <a:lnTo>
                    <a:pt x="3510" y="866"/>
                  </a:lnTo>
                  <a:lnTo>
                    <a:pt x="3551" y="756"/>
                  </a:lnTo>
                  <a:lnTo>
                    <a:pt x="3592" y="653"/>
                  </a:lnTo>
                  <a:lnTo>
                    <a:pt x="3633" y="556"/>
                  </a:lnTo>
                  <a:lnTo>
                    <a:pt x="3674" y="466"/>
                  </a:lnTo>
                  <a:lnTo>
                    <a:pt x="3714" y="383"/>
                  </a:lnTo>
                  <a:lnTo>
                    <a:pt x="3755" y="307"/>
                  </a:lnTo>
                  <a:lnTo>
                    <a:pt x="3796" y="239"/>
                  </a:lnTo>
                  <a:lnTo>
                    <a:pt x="3837" y="179"/>
                  </a:lnTo>
                  <a:lnTo>
                    <a:pt x="3878" y="127"/>
                  </a:lnTo>
                  <a:lnTo>
                    <a:pt x="3919" y="84"/>
                  </a:lnTo>
                  <a:lnTo>
                    <a:pt x="3959" y="50"/>
                  </a:lnTo>
                  <a:lnTo>
                    <a:pt x="4000" y="24"/>
                  </a:lnTo>
                  <a:lnTo>
                    <a:pt x="4041" y="8"/>
                  </a:lnTo>
                  <a:lnTo>
                    <a:pt x="4082" y="0"/>
                  </a:lnTo>
                  <a:lnTo>
                    <a:pt x="4123" y="2"/>
                  </a:lnTo>
                  <a:lnTo>
                    <a:pt x="4163" y="13"/>
                  </a:lnTo>
                  <a:lnTo>
                    <a:pt x="4204" y="32"/>
                  </a:lnTo>
                  <a:lnTo>
                    <a:pt x="4245" y="61"/>
                  </a:lnTo>
                  <a:lnTo>
                    <a:pt x="4286" y="99"/>
                  </a:lnTo>
                  <a:lnTo>
                    <a:pt x="4327" y="145"/>
                  </a:lnTo>
                  <a:lnTo>
                    <a:pt x="4368" y="200"/>
                  </a:lnTo>
                  <a:lnTo>
                    <a:pt x="4408" y="263"/>
                  </a:lnTo>
                  <a:lnTo>
                    <a:pt x="4449" y="333"/>
                  </a:lnTo>
                  <a:lnTo>
                    <a:pt x="4490" y="412"/>
                  </a:lnTo>
                  <a:lnTo>
                    <a:pt x="4531" y="498"/>
                  </a:lnTo>
                  <a:lnTo>
                    <a:pt x="4572" y="590"/>
                  </a:lnTo>
                  <a:lnTo>
                    <a:pt x="4612" y="690"/>
                  </a:lnTo>
                  <a:lnTo>
                    <a:pt x="4653" y="795"/>
                  </a:lnTo>
                  <a:lnTo>
                    <a:pt x="4694" y="906"/>
                  </a:lnTo>
                  <a:lnTo>
                    <a:pt x="4735" y="1022"/>
                  </a:lnTo>
                  <a:lnTo>
                    <a:pt x="4776" y="1144"/>
                  </a:lnTo>
                  <a:lnTo>
                    <a:pt x="4816" y="1269"/>
                  </a:lnTo>
                  <a:lnTo>
                    <a:pt x="4857" y="1398"/>
                  </a:lnTo>
                  <a:lnTo>
                    <a:pt x="4898" y="1531"/>
                  </a:lnTo>
                  <a:lnTo>
                    <a:pt x="4939" y="1666"/>
                  </a:lnTo>
                  <a:lnTo>
                    <a:pt x="4980" y="1804"/>
                  </a:lnTo>
                  <a:lnTo>
                    <a:pt x="5021" y="1944"/>
                  </a:lnTo>
                  <a:lnTo>
                    <a:pt x="5061" y="2085"/>
                  </a:lnTo>
                  <a:lnTo>
                    <a:pt x="5102" y="2227"/>
                  </a:lnTo>
                  <a:lnTo>
                    <a:pt x="5143" y="2370"/>
                  </a:lnTo>
                  <a:lnTo>
                    <a:pt x="5184" y="2512"/>
                  </a:lnTo>
                  <a:lnTo>
                    <a:pt x="5225" y="2655"/>
                  </a:lnTo>
                  <a:lnTo>
                    <a:pt x="5265" y="2796"/>
                  </a:lnTo>
                  <a:lnTo>
                    <a:pt x="5306" y="2937"/>
                  </a:lnTo>
                  <a:lnTo>
                    <a:pt x="5347" y="3076"/>
                  </a:lnTo>
                  <a:lnTo>
                    <a:pt x="5388" y="3213"/>
                  </a:lnTo>
                  <a:lnTo>
                    <a:pt x="5429" y="3348"/>
                  </a:lnTo>
                  <a:lnTo>
                    <a:pt x="5470" y="3480"/>
                  </a:lnTo>
                  <a:lnTo>
                    <a:pt x="5510" y="3610"/>
                  </a:lnTo>
                  <a:lnTo>
                    <a:pt x="5551" y="3737"/>
                  </a:lnTo>
                  <a:lnTo>
                    <a:pt x="5592" y="3860"/>
                  </a:lnTo>
                  <a:lnTo>
                    <a:pt x="5633" y="3980"/>
                  </a:lnTo>
                  <a:lnTo>
                    <a:pt x="5674" y="4097"/>
                  </a:lnTo>
                  <a:lnTo>
                    <a:pt x="5714" y="4210"/>
                  </a:lnTo>
                  <a:lnTo>
                    <a:pt x="5755" y="4319"/>
                  </a:lnTo>
                  <a:lnTo>
                    <a:pt x="5796" y="4425"/>
                  </a:lnTo>
                  <a:lnTo>
                    <a:pt x="5837" y="4526"/>
                  </a:lnTo>
                  <a:lnTo>
                    <a:pt x="5878" y="4623"/>
                  </a:lnTo>
                  <a:lnTo>
                    <a:pt x="5918" y="4716"/>
                  </a:lnTo>
                  <a:lnTo>
                    <a:pt x="5959" y="4806"/>
                  </a:lnTo>
                  <a:lnTo>
                    <a:pt x="6000" y="4891"/>
                  </a:lnTo>
                  <a:lnTo>
                    <a:pt x="6041" y="4972"/>
                  </a:lnTo>
                  <a:lnTo>
                    <a:pt x="6082" y="5049"/>
                  </a:lnTo>
                  <a:lnTo>
                    <a:pt x="6123" y="5122"/>
                  </a:lnTo>
                  <a:lnTo>
                    <a:pt x="6163" y="5191"/>
                  </a:lnTo>
                  <a:lnTo>
                    <a:pt x="6204" y="5257"/>
                  </a:lnTo>
                  <a:lnTo>
                    <a:pt x="6245" y="5319"/>
                  </a:lnTo>
                  <a:lnTo>
                    <a:pt x="6286" y="5377"/>
                  </a:lnTo>
                  <a:lnTo>
                    <a:pt x="6327" y="5432"/>
                  </a:lnTo>
                  <a:lnTo>
                    <a:pt x="6367" y="5483"/>
                  </a:lnTo>
                  <a:lnTo>
                    <a:pt x="6408" y="5531"/>
                  </a:lnTo>
                  <a:lnTo>
                    <a:pt x="6449" y="5576"/>
                  </a:lnTo>
                  <a:lnTo>
                    <a:pt x="6490" y="5618"/>
                  </a:lnTo>
                  <a:lnTo>
                    <a:pt x="6531" y="5657"/>
                  </a:lnTo>
                  <a:lnTo>
                    <a:pt x="6572" y="5693"/>
                  </a:lnTo>
                  <a:lnTo>
                    <a:pt x="6612" y="5727"/>
                  </a:lnTo>
                  <a:lnTo>
                    <a:pt x="6653" y="5758"/>
                  </a:lnTo>
                  <a:lnTo>
                    <a:pt x="6694" y="5787"/>
                  </a:lnTo>
                  <a:lnTo>
                    <a:pt x="6735" y="5814"/>
                  </a:lnTo>
                  <a:lnTo>
                    <a:pt x="6776" y="5839"/>
                  </a:lnTo>
                  <a:lnTo>
                    <a:pt x="6816" y="5861"/>
                  </a:lnTo>
                  <a:lnTo>
                    <a:pt x="6857" y="5882"/>
                  </a:lnTo>
                  <a:lnTo>
                    <a:pt x="6898" y="5901"/>
                  </a:lnTo>
                  <a:lnTo>
                    <a:pt x="6939" y="5919"/>
                  </a:lnTo>
                  <a:lnTo>
                    <a:pt x="6980" y="5935"/>
                  </a:lnTo>
                  <a:lnTo>
                    <a:pt x="7020" y="5949"/>
                  </a:lnTo>
                  <a:lnTo>
                    <a:pt x="7061" y="5962"/>
                  </a:lnTo>
                  <a:lnTo>
                    <a:pt x="7102" y="5975"/>
                  </a:lnTo>
                  <a:lnTo>
                    <a:pt x="7143" y="5986"/>
                  </a:lnTo>
                  <a:lnTo>
                    <a:pt x="7184" y="5995"/>
                  </a:lnTo>
                  <a:lnTo>
                    <a:pt x="7225" y="6004"/>
                  </a:lnTo>
                  <a:lnTo>
                    <a:pt x="7265" y="6013"/>
                  </a:lnTo>
                  <a:lnTo>
                    <a:pt x="7306" y="6020"/>
                  </a:lnTo>
                  <a:lnTo>
                    <a:pt x="7347" y="6026"/>
                  </a:lnTo>
                  <a:lnTo>
                    <a:pt x="7388" y="6032"/>
                  </a:lnTo>
                  <a:lnTo>
                    <a:pt x="7429" y="6038"/>
                  </a:lnTo>
                  <a:lnTo>
                    <a:pt x="7469" y="6042"/>
                  </a:lnTo>
                  <a:lnTo>
                    <a:pt x="7510" y="6047"/>
                  </a:lnTo>
                  <a:lnTo>
                    <a:pt x="7551" y="6050"/>
                  </a:lnTo>
                  <a:lnTo>
                    <a:pt x="7592" y="6054"/>
                  </a:lnTo>
                  <a:lnTo>
                    <a:pt x="7633" y="6057"/>
                  </a:lnTo>
                  <a:lnTo>
                    <a:pt x="7674" y="6059"/>
                  </a:lnTo>
                  <a:lnTo>
                    <a:pt x="7714" y="6062"/>
                  </a:lnTo>
                  <a:lnTo>
                    <a:pt x="7755" y="6064"/>
                  </a:lnTo>
                  <a:lnTo>
                    <a:pt x="7796" y="6066"/>
                  </a:lnTo>
                  <a:lnTo>
                    <a:pt x="7837" y="6067"/>
                  </a:lnTo>
                  <a:lnTo>
                    <a:pt x="7878" y="6069"/>
                  </a:lnTo>
                  <a:lnTo>
                    <a:pt x="7918" y="6070"/>
                  </a:lnTo>
                  <a:lnTo>
                    <a:pt x="7959" y="6071"/>
                  </a:lnTo>
                  <a:lnTo>
                    <a:pt x="8000" y="6072"/>
                  </a:lnTo>
                  <a:lnTo>
                    <a:pt x="8041" y="6073"/>
                  </a:lnTo>
                  <a:lnTo>
                    <a:pt x="8082" y="6074"/>
                  </a:lnTo>
                  <a:lnTo>
                    <a:pt x="8123" y="6075"/>
                  </a:lnTo>
                </a:path>
              </a:pathLst>
            </a:custGeom>
            <a:noFill/>
            <a:ln w="1206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85" name="Rectangle 235"/>
            <p:cNvSpPr>
              <a:spLocks noChangeArrowheads="1"/>
            </p:cNvSpPr>
            <p:nvPr/>
          </p:nvSpPr>
          <p:spPr bwMode="auto">
            <a:xfrm>
              <a:off x="1665976" y="439205"/>
              <a:ext cx="1809115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800" b="1">
                  <a:solidFill>
                    <a:srgbClr val="000000"/>
                  </a:solidFill>
                  <a:effectLst/>
                  <a:latin typeface="Calibri"/>
                  <a:ea typeface="Calibri"/>
                  <a:cs typeface="Arial"/>
                </a:rPr>
                <a:t>Interinos</a:t>
              </a:r>
              <a:endParaRPr lang="es-ES_tradnl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10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Edad </a:t>
            </a:r>
            <a:r>
              <a:rPr lang="es-E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es-E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dirty="0"/>
              <a:t>Diciembre de 2015</a:t>
            </a:r>
            <a:endParaRPr lang="es-ES_tradnl" sz="22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971600" y="4005064"/>
            <a:ext cx="7272808" cy="864096"/>
          </a:xfr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400" dirty="0"/>
              <a:t>Desde 2015 hasta el 2030 se jubilará el 78,09 % de </a:t>
            </a:r>
            <a:r>
              <a:rPr lang="es-ES_tradnl" sz="2400" dirty="0" smtClean="0"/>
              <a:t>los </a:t>
            </a:r>
            <a:r>
              <a:rPr lang="es-ES_tradnl" sz="2400" dirty="0"/>
              <a:t>puestos de </a:t>
            </a:r>
            <a:r>
              <a:rPr lang="es-ES_tradnl" sz="2400" b="1" dirty="0"/>
              <a:t>criterio y </a:t>
            </a:r>
            <a:r>
              <a:rPr lang="es-ES_tradnl" sz="2400" b="1" dirty="0" smtClean="0"/>
              <a:t>mando</a:t>
            </a:r>
            <a:endParaRPr lang="es-ES_tradnl" sz="24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es-ES_tradnl" sz="2000" b="1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Gorriti, 2016</a:t>
            </a:r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6</a:t>
            </a:fld>
            <a:endParaRPr lang="es-ES_tradnl"/>
          </a:p>
        </p:txBody>
      </p:sp>
      <p:graphicFrame>
        <p:nvGraphicFramePr>
          <p:cNvPr id="15" name="1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0041418"/>
              </p:ext>
            </p:extLst>
          </p:nvPr>
        </p:nvGraphicFramePr>
        <p:xfrm>
          <a:off x="755577" y="1844824"/>
          <a:ext cx="7848870" cy="18001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04255"/>
                <a:gridCol w="835293"/>
                <a:gridCol w="1569774"/>
                <a:gridCol w="1569774"/>
                <a:gridCol w="1569774"/>
              </a:tblGrid>
              <a:tr h="300033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Nivel de Complejidad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N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Subconjunto para alfa = .05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00033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effectLst/>
                        </a:rPr>
                        <a:t>2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3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1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0003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Técnico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1896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49,87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0003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Subalterno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714</a:t>
                      </a:r>
                      <a:endParaRPr lang="es-ES_tradnl" sz="1600" b="1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49,96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0003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Administrativo y Auxiliar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2452</a:t>
                      </a:r>
                      <a:endParaRPr lang="es-ES_tradnl" sz="1600" b="1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51,32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0003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Jefatura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502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52,99</a:t>
                      </a:r>
                      <a:endParaRPr lang="es-ES_tradnl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</a:tbl>
          </a:graphicData>
        </a:graphic>
      </p:graphicFrame>
      <p:sp>
        <p:nvSpPr>
          <p:cNvPr id="3" name="2 Botón de acción: Documento">
            <a:hlinkClick r:id="rId2" highlightClick="1"/>
          </p:cNvPr>
          <p:cNvSpPr/>
          <p:nvPr/>
        </p:nvSpPr>
        <p:spPr>
          <a:xfrm>
            <a:off x="5004048" y="5301208"/>
            <a:ext cx="360040" cy="576064"/>
          </a:xfrm>
          <a:prstGeom prst="actionButton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79912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rId3" action="ppaction://hlinkfile"/>
              </a:rPr>
              <a:t>OCDE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395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Jubilaciones por perfil/año</a:t>
            </a:r>
            <a:endParaRPr lang="es-ES_tradnl" sz="54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Gorriti, 2016</a:t>
            </a:r>
            <a:endParaRPr lang="es-ES_tradn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60322"/>
              </p:ext>
            </p:extLst>
          </p:nvPr>
        </p:nvGraphicFramePr>
        <p:xfrm>
          <a:off x="467544" y="1556792"/>
          <a:ext cx="8229599" cy="4434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Año de Jubilación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Perfil Profesional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Total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%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Acumulado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</a:rPr>
                        <a:t>Técnicos</a:t>
                      </a:r>
                      <a:endParaRPr lang="es-ES_tradn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</a:rPr>
                        <a:t>Auxilio Administrativo</a:t>
                      </a:r>
                      <a:endParaRPr lang="es-ES_tradn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</a:rPr>
                        <a:t>Subalternos</a:t>
                      </a:r>
                      <a:endParaRPr lang="es-ES_tradn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2016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29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23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10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62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1,35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1,35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2017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40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43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5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88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1,91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3,26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42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5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113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2,45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5,71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52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119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2,58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8,30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54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11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145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3,15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11,44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142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3,08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14,53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94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82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190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4,13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18,65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102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89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219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4,76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23,41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103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101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224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4,86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28,27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124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87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237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5,15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33,42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143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133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rgbClr val="FF0000"/>
                          </a:solidFill>
                          <a:effectLst/>
                        </a:rPr>
                        <a:t>303</a:t>
                      </a:r>
                      <a:endParaRPr lang="es-ES_tradn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6,58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40,00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131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155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43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rgbClr val="FF0000"/>
                          </a:solidFill>
                          <a:effectLst/>
                        </a:rPr>
                        <a:t>329</a:t>
                      </a:r>
                      <a:endParaRPr lang="es-ES_tradn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7,14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47,14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2028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112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153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rgbClr val="FF0000"/>
                          </a:solidFill>
                          <a:effectLst/>
                        </a:rPr>
                        <a:t>305</a:t>
                      </a:r>
                      <a:endParaRPr lang="es-ES_tradn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6,62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53,77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2029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116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139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rgbClr val="FF0000"/>
                          </a:solidFill>
                          <a:effectLst/>
                        </a:rPr>
                        <a:t>290</a:t>
                      </a:r>
                      <a:endParaRPr lang="es-ES_tradn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6,30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60,07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2030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132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115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rgbClr val="FF0000"/>
                          </a:solidFill>
                          <a:effectLst/>
                        </a:rPr>
                        <a:t>280</a:t>
                      </a:r>
                      <a:endParaRPr lang="es-ES_tradn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6,08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66,15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chemeClr val="bg1"/>
                          </a:solidFill>
                          <a:effectLst/>
                        </a:rPr>
                        <a:t>2031</a:t>
                      </a:r>
                      <a:endParaRPr lang="es-ES_tradn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88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111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s-ES_tradnl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rgbClr val="FF0000"/>
                          </a:solidFill>
                          <a:effectLst/>
                        </a:rPr>
                        <a:t>232</a:t>
                      </a:r>
                      <a:endParaRPr lang="es-ES_tradnl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5,04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rgbClr val="FF0000"/>
                          </a:solidFill>
                          <a:effectLst/>
                        </a:rPr>
                        <a:t>71,18</a:t>
                      </a:r>
                      <a:endParaRPr lang="es-ES_tradn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2032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83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61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27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171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3,71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74,90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2033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64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50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16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130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2,82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77,72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2034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54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57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16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127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2,76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80,48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2035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40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15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110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2,39</a:t>
                      </a:r>
                      <a:endParaRPr lang="es-ES_trad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82,87</a:t>
                      </a:r>
                      <a:endParaRPr lang="es-ES_trad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2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 Diagnósticos</a:t>
            </a:r>
            <a:endParaRPr lang="es-ES_tradn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</a:t>
            </a:r>
            <a:r>
              <a:rPr lang="es-ES" dirty="0" smtClean="0"/>
              <a:t>. Diseñada en 2000, sancionada en 2007. 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</a:t>
            </a:r>
            <a:r>
              <a:rPr lang="es-ES" dirty="0" smtClean="0"/>
              <a:t>: </a:t>
            </a:r>
            <a:r>
              <a:rPr lang="es-ES" dirty="0"/>
              <a:t>El </a:t>
            </a:r>
            <a:r>
              <a:rPr lang="es-ES" dirty="0" smtClean="0"/>
              <a:t>62,67 % de empleadas no acorde </a:t>
            </a:r>
            <a:r>
              <a:rPr lang="es-ES" dirty="0"/>
              <a:t>con </a:t>
            </a:r>
            <a:r>
              <a:rPr lang="es-ES" dirty="0" smtClean="0"/>
              <a:t>nivel retributivo ni con formación acreditada.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Carrera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Baja movilidad y jefaturas en interinos</a:t>
            </a:r>
          </a:p>
          <a:p>
            <a:pPr lvl="1"/>
            <a:r>
              <a:rPr lang="es-ES" dirty="0" smtClean="0"/>
              <a:t>Titularidad. </a:t>
            </a:r>
            <a:r>
              <a:rPr lang="es-ES" b="1" dirty="0"/>
              <a:t>34,43%</a:t>
            </a:r>
            <a:r>
              <a:rPr lang="es-ES" dirty="0"/>
              <a:t> </a:t>
            </a:r>
            <a:r>
              <a:rPr lang="es-ES" dirty="0" smtClean="0"/>
              <a:t>de </a:t>
            </a:r>
            <a:r>
              <a:rPr lang="es-ES" dirty="0"/>
              <a:t>funcionarios/as de </a:t>
            </a:r>
            <a:r>
              <a:rPr lang="es-ES" dirty="0" smtClean="0"/>
              <a:t>carrera no son titulares. </a:t>
            </a:r>
            <a:r>
              <a:rPr lang="es-ES" b="1" dirty="0"/>
              <a:t>41,56%</a:t>
            </a:r>
            <a:r>
              <a:rPr lang="es-ES" dirty="0"/>
              <a:t> </a:t>
            </a:r>
            <a:r>
              <a:rPr lang="es-ES" dirty="0" smtClean="0"/>
              <a:t> de los grupos A1 y A2</a:t>
            </a:r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02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PEI más datos</a:t>
            </a:r>
            <a:endParaRPr lang="es-ES_tradn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32 acciones propuestas.</a:t>
            </a:r>
          </a:p>
          <a:p>
            <a:r>
              <a:rPr lang="es-ES" dirty="0" smtClean="0"/>
              <a:t>Horizonte temporal: 5 años teóricos (10 realista).</a:t>
            </a:r>
          </a:p>
          <a:p>
            <a:r>
              <a:rPr lang="es-ES" dirty="0" smtClean="0"/>
              <a:t>Coste estimado (…) = 1.619.000€.</a:t>
            </a:r>
          </a:p>
          <a:p>
            <a:r>
              <a:rPr lang="es-ES" dirty="0" smtClean="0"/>
              <a:t>Organismos implicados:</a:t>
            </a:r>
          </a:p>
          <a:p>
            <a:pPr lvl="1"/>
            <a:r>
              <a:rPr lang="es-ES" dirty="0" smtClean="0"/>
              <a:t>Dirección de Función Pública.</a:t>
            </a:r>
          </a:p>
          <a:p>
            <a:pPr lvl="1"/>
            <a:r>
              <a:rPr lang="es-ES" dirty="0" smtClean="0"/>
              <a:t>IVAP.</a:t>
            </a:r>
          </a:p>
          <a:p>
            <a:pPr lvl="1"/>
            <a:r>
              <a:rPr lang="es-ES" dirty="0" smtClean="0"/>
              <a:t>DACIMA.</a:t>
            </a:r>
          </a:p>
          <a:p>
            <a:pPr lvl="1"/>
            <a:r>
              <a:rPr lang="es-ES" dirty="0" err="1" smtClean="0"/>
              <a:t>Emakunde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Dirección de Relaciones Laborales.</a:t>
            </a:r>
          </a:p>
          <a:p>
            <a:pPr lvl="1"/>
            <a:r>
              <a:rPr lang="es-ES" dirty="0" smtClean="0"/>
              <a:t>Lehendakaritza.</a:t>
            </a:r>
          </a:p>
          <a:p>
            <a:r>
              <a:rPr lang="es-ES" dirty="0" smtClean="0"/>
              <a:t>Referencia en web: </a:t>
            </a:r>
            <a:r>
              <a:rPr lang="es-ES" u="sng" dirty="0" smtClean="0">
                <a:hlinkClick r:id="rId2"/>
              </a:rPr>
              <a:t>http</a:t>
            </a:r>
            <a:r>
              <a:rPr lang="es-ES" u="sng" dirty="0">
                <a:hlinkClick r:id="rId2"/>
              </a:rPr>
              <a:t>://www.irekia.euskadi.eus/uploads/attachments/7333/plan_empleo.pdf?1454332206</a:t>
            </a:r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Gorriti, 2016</a:t>
            </a: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A5B6-F1F6-4C96-BB21-71723B3E646D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82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</TotalTime>
  <Words>971</Words>
  <Application>Microsoft Office PowerPoint</Application>
  <PresentationFormat>Presentación en pantalla (4:3)</PresentationFormat>
  <Paragraphs>406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“Plan de Empleo Interno” (PEI) AGPV (RRHH)</vt:lpstr>
      <vt:lpstr>Estructura del PEI</vt:lpstr>
      <vt:lpstr>Población</vt:lpstr>
      <vt:lpstr>Diagnóstico: Edad I Diciembre de 2015</vt:lpstr>
      <vt:lpstr>Edad II Diciembre de 2015</vt:lpstr>
      <vt:lpstr>Edad III Diciembre de 2015</vt:lpstr>
      <vt:lpstr>Jubilaciones por perfil/año</vt:lpstr>
      <vt:lpstr>Otros Diagnósticos</vt:lpstr>
      <vt:lpstr>PEI más datos</vt:lpstr>
      <vt:lpstr>Gestión del Conocimiento en la AGPV (Propuesta)</vt:lpstr>
      <vt:lpstr>Fases</vt:lpstr>
      <vt:lpstr>Intuición y Experiencia Baylor, 2001</vt:lpstr>
      <vt:lpstr>Proceso Básico Hoffman, 1987</vt:lpstr>
      <vt:lpstr>Diseño de la Intervención (I)</vt:lpstr>
      <vt:lpstr>Diseño de la Intervención (II)</vt:lpstr>
      <vt:lpstr>Preguntas Básicas Millitello y Hutton, 1998</vt:lpstr>
      <vt:lpstr>Informe Final. Validación</vt:lpstr>
      <vt:lpstr>Limitaciones</vt:lpstr>
      <vt:lpstr>Eskerrik asko Muchas gracias</vt:lpstr>
    </vt:vector>
  </TitlesOfParts>
  <Company>EJIE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Gorriti Bontigui, Mikel</dc:creator>
  <cp:lastModifiedBy>Gorriti Bontigui, Mikel</cp:lastModifiedBy>
  <cp:revision>124</cp:revision>
  <cp:lastPrinted>2016-03-10T16:08:28Z</cp:lastPrinted>
  <dcterms:created xsi:type="dcterms:W3CDTF">2016-02-29T10:16:48Z</dcterms:created>
  <dcterms:modified xsi:type="dcterms:W3CDTF">2016-10-27T14:52:17Z</dcterms:modified>
</cp:coreProperties>
</file>