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73" r:id="rId13"/>
    <p:sldId id="274" r:id="rId14"/>
    <p:sldId id="276" r:id="rId15"/>
    <p:sldId id="293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94" r:id="rId25"/>
    <p:sldId id="287" r:id="rId26"/>
    <p:sldId id="288" r:id="rId27"/>
    <p:sldId id="289" r:id="rId28"/>
    <p:sldId id="290" r:id="rId29"/>
    <p:sldId id="292" r:id="rId30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2D3E8"/>
    <a:srgbClr val="007EAF"/>
    <a:srgbClr val="69AF22"/>
    <a:srgbClr val="004594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0" autoAdjust="0"/>
    <p:restoredTop sz="94667" autoAdjust="0"/>
  </p:normalViewPr>
  <p:slideViewPr>
    <p:cSldViewPr>
      <p:cViewPr varScale="1">
        <p:scale>
          <a:sx n="92" d="100"/>
          <a:sy n="92" d="100"/>
        </p:scale>
        <p:origin x="630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14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E3C5-776A-4905-97E8-3E57871758DB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DDF2-8EFE-440A-810A-7085AB6D3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9854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BACC-27DE-4121-A681-812FDCC3B20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C0020-2635-4286-9252-596FF5E0D5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720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06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87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735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19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853853" y="7033449"/>
            <a:ext cx="2459482" cy="276999"/>
          </a:xfrm>
        </p:spPr>
        <p:txBody>
          <a:bodyPr/>
          <a:lstStyle/>
          <a:p>
            <a:fld id="{B6F15528-21DE-4FAA-801E-634DDDAF4B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7899" y="1061136"/>
            <a:ext cx="7826375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813926"/>
            <a:ext cx="8240395" cy="176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endParaRPr lang="es-E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fld id="{B6F15528-21DE-4FAA-801E-634DDDAF4B2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4BD54203-FAD1-FE44-9A3F-066FDF5857EF}"/>
              </a:ext>
            </a:extLst>
          </p:cNvPr>
          <p:cNvSpPr txBox="1">
            <a:spLocks/>
          </p:cNvSpPr>
          <p:nvPr userDrawn="1"/>
        </p:nvSpPr>
        <p:spPr>
          <a:xfrm>
            <a:off x="7785100" y="6981825"/>
            <a:ext cx="251904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s-ES"/>
            </a:defPPr>
            <a:lvl1pPr marL="0" algn="r" defTabSz="914400" rtl="0" eaLnBrk="1" latinLnBrk="0" hangingPunct="1">
              <a:defRPr sz="1000" b="1" i="0" kern="1200">
                <a:solidFill>
                  <a:srgbClr val="004594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95"/>
              </a:spcBef>
            </a:pPr>
            <a:r>
              <a:rPr lang="es-ES" spc="-5" dirty="0" smtClean="0"/>
              <a:t> </a:t>
            </a:r>
            <a:r>
              <a:rPr lang="es-ES" b="0" spc="200" dirty="0" smtClean="0"/>
              <a:t> </a:t>
            </a:r>
            <a:fld id="{81D60167-4931-47E6-BA6A-407CBD079E47}" type="slidenum">
              <a:rPr sz="950" b="0" spc="10" smtClean="0">
                <a:solidFill>
                  <a:srgbClr val="000000"/>
                </a:solidFill>
              </a:rPr>
              <a:pPr marL="12700">
                <a:spcBef>
                  <a:spcPts val="95"/>
                </a:spcBef>
              </a:pPr>
              <a:t>‹Nº›</a:t>
            </a:fld>
            <a:endParaRPr sz="9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www.lanbide.euskadi.eus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0.png"/><Relationship Id="rId7" Type="http://schemas.openxmlformats.org/officeDocument/2006/relationships/image" Target="../media/image1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s://www.pap.hacienda.gob.es/invente2/pagLocalizadorGeografico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56247" cy="7562850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282905" y="1251474"/>
            <a:ext cx="7773342" cy="30053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R="412750">
              <a:lnSpc>
                <a:spcPts val="3300"/>
              </a:lnSpc>
              <a:spcBef>
                <a:spcPts val="335"/>
              </a:spcBef>
            </a:pP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Administrazio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publikoetan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lehen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lanbide-esperientzia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izateko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programa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finantzatzeko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laguntzen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deialdia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Europar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Batasunaren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NextGenerationEU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funtsak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finantzatutako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Suspertze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Erresilientzia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Planaren</a:t>
            </a:r>
            <a:r>
              <a:rPr lang="es-ES" sz="32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esparruan</a:t>
            </a:r>
            <a:endParaRPr sz="3200" b="1" spc="-30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9330" y="5627757"/>
            <a:ext cx="3200400" cy="156183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ct val="85400"/>
              </a:lnSpc>
              <a:spcBef>
                <a:spcPts val="755"/>
              </a:spcBef>
            </a:pPr>
            <a:r>
              <a:rPr lang="es-ES" sz="24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Administrazio</a:t>
            </a:r>
            <a:r>
              <a:rPr lang="es-ES" sz="24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4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publikoetan</a:t>
            </a:r>
            <a:r>
              <a:rPr lang="es-ES" sz="24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4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lehen</a:t>
            </a:r>
            <a:r>
              <a:rPr lang="es-ES" sz="24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4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lanbide-esperientzia</a:t>
            </a:r>
            <a:r>
              <a:rPr lang="es-ES" sz="24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4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izateko</a:t>
            </a:r>
            <a:r>
              <a:rPr lang="es-ES" sz="24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programa </a:t>
            </a:r>
            <a:r>
              <a:rPr lang="es-ES" sz="1600" spc="-10" dirty="0">
                <a:solidFill>
                  <a:srgbClr val="004594"/>
                </a:solidFill>
                <a:latin typeface="Century Gothic"/>
                <a:cs typeface="Century Gothic"/>
              </a:rPr>
              <a:t>(EHAA, 2021/12/31)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0" y="733425"/>
            <a:ext cx="1890746" cy="756000"/>
          </a:xfrm>
          <a:prstGeom prst="rect">
            <a:avLst/>
          </a:prstGeom>
        </p:spPr>
      </p:pic>
      <p:sp>
        <p:nvSpPr>
          <p:cNvPr id="24" name="object 27"/>
          <p:cNvSpPr/>
          <p:nvPr/>
        </p:nvSpPr>
        <p:spPr>
          <a:xfrm>
            <a:off x="8653526" y="2486025"/>
            <a:ext cx="1560170" cy="408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5" name="object 28"/>
          <p:cNvSpPr/>
          <p:nvPr/>
        </p:nvSpPr>
        <p:spPr>
          <a:xfrm>
            <a:off x="9414508" y="2200756"/>
            <a:ext cx="775233" cy="14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6" name="object 29"/>
          <p:cNvSpPr/>
          <p:nvPr/>
        </p:nvSpPr>
        <p:spPr>
          <a:xfrm>
            <a:off x="8766706" y="2202605"/>
            <a:ext cx="590143" cy="1796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5" t="1" b="-13055"/>
          <a:stretch/>
        </p:blipFill>
        <p:spPr>
          <a:xfrm>
            <a:off x="8505879" y="4809519"/>
            <a:ext cx="1855464" cy="864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00" y="3455165"/>
            <a:ext cx="2340000" cy="776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1319300" y="1208351"/>
            <a:ext cx="82657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Oro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har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betebehar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izango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Dirulaguntzei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buruzko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azaroaren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17ko 38/2003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Orokorraren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14. eta 46.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artikuluetan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ezarritakoak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baita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Euskadiko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ogasun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nagusiaren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antolarauei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buruzko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testu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bateginaren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(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azaroaren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11ko 1/1997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Legegintzako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Dekretuaren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bidez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onetsia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) 50.2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artikuluan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jasotakoak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ere.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2147" y="2260030"/>
            <a:ext cx="8704153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>
              <a:spcBef>
                <a:spcPts val="100"/>
              </a:spcBef>
            </a:pPr>
            <a:r>
              <a:rPr lang="es-ES" sz="1300" spc="-55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Bereziki</a:t>
            </a:r>
            <a:r>
              <a:rPr lang="es-ES" sz="1300" spc="-55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5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honako</a:t>
            </a:r>
            <a:r>
              <a:rPr lang="es-ES" sz="1300" spc="-55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hauek</a:t>
            </a:r>
            <a:r>
              <a:rPr lang="es-ES" sz="1300" spc="-55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: </a:t>
            </a:r>
            <a:endParaRPr lang="es-ES" sz="1300" dirty="0" smtClean="0">
              <a:latin typeface="Century Gothic" panose="020B0502020202020204" pitchFamily="34" charset="0"/>
              <a:cs typeface="Century Gothic"/>
            </a:endParaRP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Lan-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eskaintzen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eskabideak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aurkeztea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Zerbitzuan</a:t>
            </a:r>
            <a:endParaRPr lang="es-ES" sz="1300" spc="-50" dirty="0" smtClean="0">
              <a:solidFill>
                <a:srgbClr val="3D3D3F"/>
              </a:solidFill>
              <a:latin typeface="Century Gothic" panose="020B0502020202020204" pitchFamily="34" charset="0"/>
              <a:cs typeface="Century Gothic"/>
            </a:endParaRP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Kontratuen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hasieraren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azken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kontratua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hasi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15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egun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balioduneko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epean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kontratatutako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langabetuen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kopurua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zehaztuta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Frogatzea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dirulaguntza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jasotzeko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beharreko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betekizunak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baldintzak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dituela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baita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jarduera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izana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ere.</a:t>
            </a: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Kontratua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amaitzea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Zerbitzuari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jakinaraztea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Helburu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bererako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dirulaguntzak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laguntzak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diru-sarrerak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baliabideak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–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beste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administrazio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batetik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estatuko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nazioarteko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erakunde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publiko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batetik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– jaso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izanaren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Zerbitzuari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kostu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berberari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dagokion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finantzaketa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bikoitza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sortu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gabe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Dirulaguntza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ematerakoan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kontuan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hartutako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egoeraren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objektiboa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subjektiboa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aldatu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bada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Zerbitzuari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jakinaraztea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Euskal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Autonomia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Erkidegoko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Administrazio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Orokorrak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erakunde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autonomoek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zuzenbide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pribatuko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erakunde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publikoek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sozietate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publikoek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emandako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izaera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laguntzen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dirulaguntzen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esparruan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hasi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oraindik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izapidetzen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den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edozein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itzultze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-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zehapen-prozedura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jakinaraztea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10800" marR="5080">
              <a:spcBef>
                <a:spcPts val="1200"/>
              </a:spcBef>
              <a:buClr>
                <a:srgbClr val="004594"/>
              </a:buClr>
              <a:buSzPct val="135000"/>
              <a:tabLst>
                <a:tab pos="300990" algn="l"/>
              </a:tabLst>
            </a:pPr>
            <a:endParaRPr lang="es-ES" sz="1300" dirty="0" smtClean="0"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300" y="695351"/>
            <a:ext cx="4370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Entitate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onuradunen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betebeharrak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7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10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9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3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5" name="Picture 5" descr="OK Tira azul_oscur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n 4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7719" y="680154"/>
            <a:ext cx="8168959" cy="454509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353700" marR="5080" indent="-34290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 startAt="8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Egin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beharreko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egiaztapen-jarduerak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kontrol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finantzariokoak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onartzea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baita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Suspertze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Transformazio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Erresilientzia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Planerako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ezarriko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den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jarraipena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kontrola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ebaluazioa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ere,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berariazko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betebeharrak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honako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hauei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dagokienez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: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informazioa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publikotasuna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kontrola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egiaztapenak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jarraipenak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ebaluazioa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abar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Europar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Batasuneko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Suspertze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Erresilientzia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Mekanismorako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ezarriko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direnak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 startAt="8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«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Ingurumenari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kalte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esanguratsurik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eragiteko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»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printzipioa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(«do no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significant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harm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–DNSH»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printzipioa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)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etiketatze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klimatiko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digitala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erabat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dituztela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bermatzea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 startAt="8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Emandako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dirulaguntza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erabiltzean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iruzurra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ustelkeria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interes-gatazkak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saihesteko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neurriak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hartzea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3700" marR="5080" indent="-34290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buFont typeface="+mj-lt"/>
              <a:buAutoNum type="alphaLcPeriod" startAt="8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Emakumeen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gizonen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arteko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tratu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-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aukera-berdintasunari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betebeharrak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:</a:t>
            </a:r>
          </a:p>
          <a:p>
            <a:pPr marL="352800" marR="508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—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Probetan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elkarrizketetan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lanpostuetarako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hautaketak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egitean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tratu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-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aukera-berdintasunaren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emakumeen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gizonen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arteko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diskriminaziorik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ezaren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printzipioa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aplikatzen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dela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bermatzea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</a:p>
          <a:p>
            <a:pPr marL="352800" marR="508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—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Zer</a:t>
            </a: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hautagai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aukeratu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erabaki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denean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gutxienez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emakume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batek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parte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du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erabakia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hartzeko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prozesuan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Ezinezkoa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bada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justifikatu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egin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da.</a:t>
            </a:r>
          </a:p>
          <a:p>
            <a:pPr marL="352800" marR="508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5000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—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Dokumentazio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publizitate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irudi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material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guztietan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hizkuntza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ez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sexista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erabili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dute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saihestu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dute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emakumeen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irudi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diskriminatzaile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estereotipo sexista oro,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irudi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jakin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sustatu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beharko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dute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balio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hauek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izango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dituena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: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berdintasuna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emakume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gizonen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presentzia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orekatu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aniztasuna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ardura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partekatua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, eta rol eta genero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identitate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plurala</a:t>
            </a:r>
            <a:r>
              <a:rPr lang="es-ES" sz="1300" spc="-50" dirty="0">
                <a:solidFill>
                  <a:srgbClr val="3D3D3F"/>
                </a:solidFill>
                <a:latin typeface="Century Gothic" panose="020B0502020202020204" pitchFamily="34" charset="0"/>
                <a:cs typeface="Century Gothic"/>
              </a:rPr>
              <a:t>.</a:t>
            </a:r>
            <a:endParaRPr lang="es-ES" sz="1300" spc="-50" dirty="0">
              <a:solidFill>
                <a:srgbClr val="3D3D3F"/>
              </a:solidFill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27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11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8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4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3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DBD472A9-1BA0-EF40-9BCB-DB009F474294}"/>
              </a:ext>
            </a:extLst>
          </p:cNvPr>
          <p:cNvSpPr txBox="1">
            <a:spLocks/>
          </p:cNvSpPr>
          <p:nvPr/>
        </p:nvSpPr>
        <p:spPr>
          <a:xfrm>
            <a:off x="385797" y="2751309"/>
            <a:ext cx="80772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Kontratatutako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pertsonek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bete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beharreko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baldintzak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28940-9239-0343-B885-1A1F7D31027D}"/>
              </a:ext>
            </a:extLst>
          </p:cNvPr>
          <p:cNvSpPr/>
          <p:nvPr/>
        </p:nvSpPr>
        <p:spPr>
          <a:xfrm>
            <a:off x="317500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04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137208" y="1199242"/>
            <a:ext cx="8737101" cy="4985444"/>
          </a:xfrm>
          <a:prstGeom prst="rect">
            <a:avLst/>
          </a:prstGeom>
        </p:spPr>
        <p:txBody>
          <a:bodyPr vert="horz" wrap="square" lIns="0" tIns="0" rIns="0" bIns="0" spcCol="0" rtlCol="0">
            <a:normAutofit lnSpcReduction="10000"/>
          </a:bodyPr>
          <a:lstStyle/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spc="-4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EAEn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bizitzea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endParaRPr lang="es-ES" sz="1300" spc="-4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Lanbide-</a:t>
            </a:r>
            <a:r>
              <a:rPr lang="es-ES" sz="1300" spc="-4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lan-eskatzaile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altan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hasteko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egunaren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langabea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endParaRPr lang="es-ES" sz="1950" spc="-52" baseline="2136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55" marR="1282065" indent="-288290">
              <a:buClr>
                <a:srgbClr val="004594"/>
              </a:buClr>
              <a:buSzPct val="134615"/>
              <a:buFontTx/>
              <a:buAutoNum type="alphaLcPeriod"/>
            </a:pP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Lanbide-</a:t>
            </a:r>
            <a:r>
              <a:rPr lang="es-ES" sz="1300" spc="-4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praktikaldian</a:t>
            </a: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egoteko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prestakuntza-kontratu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sinatu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ahal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izateko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betetzea</a:t>
            </a:r>
            <a:r>
              <a:rPr lang="es-ES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marR="1282065" indent="-288290">
              <a:buClr>
                <a:srgbClr val="004594"/>
              </a:buClr>
              <a:buSzPct val="134615"/>
              <a:buFontTx/>
              <a:buAutoNum type="alphaLcPeriod"/>
            </a:pPr>
            <a:endParaRPr lang="es-ES" sz="1300" spc="-60" baseline="2136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Unibertsitate-titulua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erdi-mailako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goi-mailako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espezialista-titulua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lanbide-masterra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lanbide-heziketako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sistemako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ziurtagiria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hezkuntza-sistemako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arte-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kirol-irakaskuntzen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baliokide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horrek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lan-jardueran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aritzeko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gaitzen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badu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Ikasketak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amaitzen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direnetik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3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urte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(5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urte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desgaitasuna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baten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kasuan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)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igaro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enpresan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jarduera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3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hilabetetik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gorako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esperientzia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profesionala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heziketa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izan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pertsonarekin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ondorio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horietarako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zenbatuko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egitea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ahalbidetzen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ziurtagiria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lortzeko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eskatzen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curriculumeko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praktika-aldiak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Kontratuaren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iraupena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6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hilabetetik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beherakoa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izan,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ezta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urtebetetik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gorakoa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ere.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Inor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batean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urtebetetik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gorago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epez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titulazio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profesionaltasun-ziurtagiri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berberarekin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ezta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titulazio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izan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Gradu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-, master- eta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doktorego-tituluak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hartzen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titulazio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beretzat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horrek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aldiz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kontratatzerakoan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goi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mailako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titulua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zuenean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izan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Probaldia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luzeagoa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izan,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hitzarmenean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salbu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Lanpostuak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xede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ikasketa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mailaren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mailaren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araberako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lanbide-praktika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lortzea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ahalbidetuko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du;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enpresak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banakako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-plan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prestatuko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du eta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esperientzia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egokia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tutore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izendatuko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du.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amaitzen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denean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praktikaren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ziurtagiria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aparteko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ordurik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r>
              <a:rPr lang="es-ES" sz="11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Ordainsaria</a:t>
            </a:r>
            <a:r>
              <a:rPr lang="es-ES" sz="11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hitzarmen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aurrekorik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eduki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ezean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eginkizunen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araberako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lanbide-taldeari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ordainsari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mailari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dagokiena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da;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inoiz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txandakako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prestakuntza-kontraturako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arteko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gutxieneko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soldata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txikiagoa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1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900000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marR="1282065" indent="-342900">
              <a:buClr>
                <a:srgbClr val="004594"/>
              </a:buClr>
              <a:buSzPct val="134615"/>
              <a:buFont typeface="Symbol" panose="05050102010706020507" pitchFamily="18" charset="2"/>
              <a:buChar char=""/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1137208" y="396950"/>
            <a:ext cx="772540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Pertsona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gazteak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, 16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urtetik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gorakoak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eta 30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urtetik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beherakoak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baldintza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betetzen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dituztenak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700" dirty="0">
              <a:latin typeface="Century Gothic"/>
              <a:cs typeface="Century Gothic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13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8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4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4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6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44500" y="2409825"/>
            <a:ext cx="824039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Parte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hartzaileak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hautatzeko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prozedura</a:t>
            </a:r>
            <a:endParaRPr lang="es-ES" sz="1800" dirty="0">
              <a:latin typeface="Century Gothic"/>
              <a:cs typeface="Century Gothic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E419B06-B5B2-1643-9822-6D16569B6A27}"/>
              </a:ext>
            </a:extLst>
          </p:cNvPr>
          <p:cNvSpPr/>
          <p:nvPr/>
        </p:nvSpPr>
        <p:spPr>
          <a:xfrm>
            <a:off x="399698" y="759644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05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5138045" y="526684"/>
            <a:ext cx="4835525" cy="5751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Hautaketa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kudeatzeko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eskaera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bat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profil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bakoitzeko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ondoren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hasi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15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egun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lehenago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kudeatzeko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eskaera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bakoitza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erregistratuko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du,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erreferentzia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Eskaintzak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hautagaien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parekatze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automatikoaren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kudeatuko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  <a:hlinkClick r:id="rId3"/>
              </a:rPr>
              <a:t>https://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  <a:hlinkClick r:id="rId3"/>
              </a:rPr>
              <a:t>www.lanbide.euskadi.eus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webgunean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argitaratuko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Curriculumen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hautagaien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balorazioa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curriculum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vitae "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itsuen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"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anonimoen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irizpide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aplikatuko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hautaketan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: a)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egokiena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; b)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Berariazko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ikasketak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garatu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arloarekin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zerikusia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dutenak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; c)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Curriculumaren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balorazioa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; eta d) Lana, familia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bizitza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pertsonala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bateratzea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genero-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bultzatzeko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neurriak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Hautaketa-prozesuaren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akta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da,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ahalegina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prozesuan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emakume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batek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parte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har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dezan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lortu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ezean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arrazoiak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azaldu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kudeatu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ondoren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hautagai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bideratu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pertsonei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2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epean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hasiko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emateko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jakinarazi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hurrengo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egunetik</a:t>
            </a:r>
            <a:r>
              <a:rPr lang="es-ES" sz="1300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hasita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bezala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arrazoitutako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kausarik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badago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9374" y="990937"/>
            <a:ext cx="3681165" cy="421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84530" algn="just">
              <a:lnSpc>
                <a:spcPts val="1680"/>
              </a:lnSpc>
              <a:spcBef>
                <a:spcPts val="100"/>
              </a:spcBef>
            </a:pP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Lanbide-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Euskal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Enplegu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Zerbitzuaren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bidez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gazte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langabetuak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kontratatzeko</a:t>
            </a:r>
            <a:endParaRPr lang="es-ES" sz="1400" spc="-55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859374" y="433642"/>
            <a:ext cx="3819355" cy="33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20"/>
              </a:lnSpc>
              <a:spcBef>
                <a:spcPts val="100"/>
              </a:spcBef>
            </a:pPr>
            <a:r>
              <a:rPr lang="es-ES" sz="2100" spc="-50" dirty="0">
                <a:cs typeface="Calibri"/>
              </a:rPr>
              <a:t>Lan-</a:t>
            </a:r>
            <a:r>
              <a:rPr lang="es-ES" sz="2100" spc="-50" dirty="0" err="1">
                <a:cs typeface="Calibri"/>
              </a:rPr>
              <a:t>eskaintzen</a:t>
            </a:r>
            <a:r>
              <a:rPr lang="es-ES" sz="2100" spc="-50" dirty="0">
                <a:cs typeface="Calibri"/>
              </a:rPr>
              <a:t> </a:t>
            </a:r>
            <a:r>
              <a:rPr lang="es-ES" sz="2100" spc="-50" dirty="0" err="1">
                <a:cs typeface="Calibri"/>
              </a:rPr>
              <a:t>kudeaketa</a:t>
            </a:r>
            <a:endParaRPr sz="2100" spc="-50" dirty="0">
              <a:cs typeface="Calibri"/>
            </a:endParaRPr>
          </a:p>
        </p:txBody>
      </p:sp>
      <p:sp>
        <p:nvSpPr>
          <p:cNvPr id="28" name="object 2"/>
          <p:cNvSpPr txBox="1"/>
          <p:nvPr/>
        </p:nvSpPr>
        <p:spPr>
          <a:xfrm>
            <a:off x="7523136" y="6961875"/>
            <a:ext cx="2674108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0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3" name="object 17"/>
          <p:cNvSpPr/>
          <p:nvPr/>
        </p:nvSpPr>
        <p:spPr>
          <a:xfrm>
            <a:off x="4559066" y="7020631"/>
            <a:ext cx="126720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8"/>
          <p:cNvSpPr/>
          <p:nvPr/>
        </p:nvSpPr>
        <p:spPr>
          <a:xfrm>
            <a:off x="4379161" y="7020634"/>
            <a:ext cx="126623" cy="1267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9"/>
          <p:cNvSpPr/>
          <p:nvPr/>
        </p:nvSpPr>
        <p:spPr>
          <a:xfrm>
            <a:off x="4739392" y="7020637"/>
            <a:ext cx="126746" cy="1267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5" name="Picture 5" descr="OK Tira azul_oscuro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6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object 3">
            <a:extLst>
              <a:ext uri="{FF2B5EF4-FFF2-40B4-BE49-F238E27FC236}">
                <a16:creationId xmlns:a16="http://schemas.microsoft.com/office/drawing/2014/main" id="{EAF8CE91-9106-B34C-B03B-E428C8C5812A}"/>
              </a:ext>
            </a:extLst>
          </p:cNvPr>
          <p:cNvSpPr txBox="1">
            <a:spLocks/>
          </p:cNvSpPr>
          <p:nvPr/>
        </p:nvSpPr>
        <p:spPr>
          <a:xfrm>
            <a:off x="393700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Kontratua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amaitzea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99E4779-DEBC-F24F-8752-3189CDA61D6E}"/>
              </a:ext>
            </a:extLst>
          </p:cNvPr>
          <p:cNvSpPr/>
          <p:nvPr/>
        </p:nvSpPr>
        <p:spPr>
          <a:xfrm>
            <a:off x="325402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06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808353" y="4078271"/>
            <a:ext cx="90000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Lan-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harremana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kausaren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batengatik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oso-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osorik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100" y="3098308"/>
            <a:ext cx="1268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4760" algn="l"/>
              </a:tabLst>
            </a:pPr>
            <a:r>
              <a:rPr lang="es-ES" sz="1600" b="1" u="heavy" spc="25" smtClean="0">
                <a:solidFill>
                  <a:srgbClr val="004594"/>
                </a:solidFill>
                <a:uFill>
                  <a:solidFill>
                    <a:srgbClr val="004594"/>
                  </a:solidFill>
                </a:uFill>
                <a:latin typeface="Century Gothic"/>
                <a:cs typeface="Century Gothic"/>
              </a:rPr>
              <a:t> </a:t>
            </a:r>
            <a:endParaRPr lang="es-ES" sz="1600">
              <a:latin typeface="Century Gothic"/>
              <a:cs typeface="Century Gothic"/>
            </a:endParaRPr>
          </a:p>
        </p:txBody>
      </p:sp>
      <p:sp>
        <p:nvSpPr>
          <p:cNvPr id="44" name="object 23"/>
          <p:cNvSpPr/>
          <p:nvPr/>
        </p:nvSpPr>
        <p:spPr>
          <a:xfrm>
            <a:off x="692988" y="1854009"/>
            <a:ext cx="9126220" cy="1998345"/>
          </a:xfrm>
          <a:custGeom>
            <a:avLst/>
            <a:gdLst/>
            <a:ahLst/>
            <a:cxnLst/>
            <a:rect l="l" t="t" r="r" b="b"/>
            <a:pathLst>
              <a:path w="9126220" h="1998345">
                <a:moveTo>
                  <a:pt x="0" y="1998002"/>
                </a:moveTo>
                <a:lnTo>
                  <a:pt x="9126004" y="1998002"/>
                </a:lnTo>
                <a:lnTo>
                  <a:pt x="9126004" y="0"/>
                </a:lnTo>
                <a:lnTo>
                  <a:pt x="0" y="0"/>
                </a:lnTo>
                <a:lnTo>
                  <a:pt x="0" y="1998002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45" name="object 24"/>
          <p:cNvSpPr txBox="1"/>
          <p:nvPr/>
        </p:nvSpPr>
        <p:spPr>
          <a:xfrm>
            <a:off x="806075" y="1000185"/>
            <a:ext cx="87693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gutxieneko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iraupena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46" name="object 27"/>
          <p:cNvSpPr txBox="1"/>
          <p:nvPr/>
        </p:nvSpPr>
        <p:spPr>
          <a:xfrm>
            <a:off x="869299" y="2072351"/>
            <a:ext cx="8458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arrazoi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hauetako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bat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dela medio: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probaldia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gainditu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ez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izana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, lana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bere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borondatez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uztea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bidezkotzat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jotako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kaleratzea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kontratatutako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pertsonaren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baliaezintasuna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heriotza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lan-kontratua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amaitzen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65" dirty="0" err="1">
                <a:solidFill>
                  <a:srgbClr val="004594"/>
                </a:solidFill>
                <a:latin typeface="Century Gothic"/>
                <a:cs typeface="Century Gothic"/>
              </a:rPr>
              <a:t>bada</a:t>
            </a:r>
            <a:r>
              <a:rPr lang="es-ES" sz="1600" spc="-65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47" name="object 29"/>
          <p:cNvSpPr txBox="1"/>
          <p:nvPr/>
        </p:nvSpPr>
        <p:spPr>
          <a:xfrm>
            <a:off x="851215" y="3098308"/>
            <a:ext cx="2204085" cy="485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de-DE" sz="1600" b="1" spc="55" dirty="0">
                <a:solidFill>
                  <a:srgbClr val="004594"/>
                </a:solidFill>
                <a:latin typeface="Century Gothic"/>
                <a:cs typeface="Century Gothic"/>
              </a:rPr>
              <a:t>7 egun, kontratua azkentzen denetik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48" name="object 30"/>
          <p:cNvSpPr txBox="1"/>
          <p:nvPr/>
        </p:nvSpPr>
        <p:spPr>
          <a:xfrm>
            <a:off x="4938020" y="3005525"/>
            <a:ext cx="4637405" cy="64889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59"/>
              </a:spcBef>
            </a:pP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Lanbideri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horren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berri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emateko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kontratatutakoak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lan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egindako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aldiaren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zati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proportzionalaren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arabera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dirulaguntza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doi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45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dezan</a:t>
            </a:r>
            <a:r>
              <a:rPr lang="es-ES" sz="1450" b="1" spc="-20" dirty="0">
                <a:solidFill>
                  <a:srgbClr val="004594"/>
                </a:solidFill>
                <a:latin typeface="Century Gothic Bold"/>
                <a:cs typeface="Calibri"/>
              </a:rPr>
              <a:t>.</a:t>
            </a:r>
            <a:endParaRPr lang="es-ES" sz="1450" b="1" spc="-20" dirty="0">
              <a:latin typeface="Century Gothic Bold"/>
              <a:cs typeface="Calibri"/>
            </a:endParaRPr>
          </a:p>
        </p:txBody>
      </p: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8FDD2567-67C0-D947-9958-BC20180F3074}"/>
              </a:ext>
            </a:extLst>
          </p:cNvPr>
          <p:cNvCxnSpPr/>
          <p:nvPr/>
        </p:nvCxnSpPr>
        <p:spPr>
          <a:xfrm>
            <a:off x="3365500" y="3324225"/>
            <a:ext cx="1219200" cy="0"/>
          </a:xfrm>
          <a:prstGeom prst="straightConnector1">
            <a:avLst/>
          </a:prstGeom>
          <a:ln w="28575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ject 26"/>
          <p:cNvSpPr txBox="1"/>
          <p:nvPr/>
        </p:nvSpPr>
        <p:spPr>
          <a:xfrm>
            <a:off x="806075" y="4622586"/>
            <a:ext cx="87693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Entitateak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batzuk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nahi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izanez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gero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nahitaez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eskatu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du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berriro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deialdi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honetan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epean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eran.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5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17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6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0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3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4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5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6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7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58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9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0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1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1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3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D0D4F166-61BA-374B-995C-592E824921F2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Dirulaguntzaren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zenbatekoa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22865F5-F5F1-5748-A66F-A5907784DB1A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07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83732"/>
              </p:ext>
            </p:extLst>
          </p:nvPr>
        </p:nvGraphicFramePr>
        <p:xfrm>
          <a:off x="903549" y="2616873"/>
          <a:ext cx="7842575" cy="1684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1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678">
                <a:tc rowSpan="2">
                  <a:txBody>
                    <a:bodyPr/>
                    <a:lstStyle/>
                    <a:p>
                      <a:pPr marL="136525" marR="46545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b="1" dirty="0">
                        <a:solidFill>
                          <a:srgbClr val="004594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55880" marB="0" anchor="ctr">
                    <a:lnT w="19050">
                      <a:solidFill>
                        <a:srgbClr val="004594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s-ES" sz="11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Modulua</a:t>
                      </a:r>
                      <a:r>
                        <a:rPr lang="es-ES" sz="11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pertsonako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T w="19050">
                      <a:solidFill>
                        <a:srgbClr val="004594"/>
                      </a:solidFill>
                      <a:prstDash val="solid"/>
                    </a:lnT>
                    <a:lnB w="19050" cap="flat" cmpd="sng" algn="ctr">
                      <a:solidFill>
                        <a:srgbClr val="004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30810" marR="123189" algn="ctr">
                        <a:lnSpc>
                          <a:spcPts val="1100"/>
                        </a:lnSpc>
                        <a:spcBef>
                          <a:spcPts val="550"/>
                        </a:spcBef>
                      </a:pP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Diruz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lagun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daitekeen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NBEren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gehieneko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kostua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 (</a:t>
                      </a:r>
                      <a:r>
                        <a:rPr lang="es-ES" sz="1000" b="1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urtean</a:t>
                      </a:r>
                      <a:r>
                        <a:rPr lang="es-ES" sz="1000" b="1" dirty="0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)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 anchor="ctr">
                    <a:lnT w="19050">
                      <a:solidFill>
                        <a:srgbClr val="004594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24130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u-ES" sz="900" b="1" dirty="0">
                          <a:solidFill>
                            <a:srgbClr val="004593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Urteko </a:t>
                      </a:r>
                      <a:r>
                        <a:rPr lang="eu-ES" sz="900" b="1" dirty="0" err="1">
                          <a:solidFill>
                            <a:srgbClr val="004593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dirulaguntza</a:t>
                      </a:r>
                      <a:endParaRPr lang="es-ES" sz="1100" dirty="0">
                        <a:effectLst/>
                        <a:latin typeface="Century Gothic" panose="020B0502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6210" marR="227965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u-ES" sz="900" b="1" dirty="0">
                          <a:solidFill>
                            <a:srgbClr val="004593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Hileko </a:t>
                      </a:r>
                      <a:r>
                        <a:rPr lang="eu-ES" sz="900" b="1" dirty="0" err="1">
                          <a:solidFill>
                            <a:srgbClr val="004593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dirulaguntza</a:t>
                      </a:r>
                      <a:endParaRPr lang="es-ES" sz="1100" dirty="0">
                        <a:effectLst/>
                        <a:latin typeface="Century Gothic" panose="020B0502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rgbClr val="004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276">
                <a:tc>
                  <a:txBody>
                    <a:bodyPr/>
                    <a:lstStyle/>
                    <a:p>
                      <a:pPr marL="9017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u-ES" sz="1200" dirty="0">
                          <a:solidFill>
                            <a:srgbClr val="3C3C3E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modulua - 9 eta 5 bitarteko kotizazio taldeak</a:t>
                      </a:r>
                      <a:endParaRPr lang="es-ES" sz="1100" dirty="0">
                        <a:effectLst/>
                        <a:latin typeface="Century Gothic" panose="020B0502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ct val="100000"/>
                        </a:lnSpc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21.405,94 </a:t>
                      </a:r>
                      <a:r>
                        <a:rPr lang="es-ES" sz="900" spc="1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 Black"/>
                        </a:rPr>
                        <a:t>€</a:t>
                      </a:r>
                      <a:endParaRPr lang="es-ES" sz="900" spc="1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 Black"/>
                      </a:endParaRPr>
                    </a:p>
                  </a:txBody>
                  <a:tcPr marL="0" marR="0" marT="25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1.783.83</a:t>
                      </a:r>
                      <a:r>
                        <a:rPr lang="es-ES" sz="900" spc="10" baseline="0" dirty="0" smtClean="0">
                          <a:latin typeface="Century Gothic" panose="020B0502020202020204" pitchFamily="34" charset="0"/>
                          <a:cs typeface="Century Gothic"/>
                        </a:rPr>
                        <a:t> </a:t>
                      </a:r>
                      <a:r>
                        <a:rPr lang="es-ES" sz="900" spc="10" baseline="0" dirty="0" smtClean="0">
                          <a:latin typeface="Century Gothic" panose="020B0502020202020204" pitchFamily="34" charset="0"/>
                          <a:cs typeface="Century Gothic"/>
                        </a:rPr>
                        <a:t>€</a:t>
                      </a:r>
                      <a:endParaRPr lang="es-ES" sz="900" dirty="0">
                        <a:latin typeface="Century Gothic" panose="020B0502020202020204" pitchFamily="34" charset="0"/>
                        <a:cs typeface="Arial Black"/>
                      </a:endParaRPr>
                    </a:p>
                  </a:txBody>
                  <a:tcPr marL="0" marR="0" marT="254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0815" algn="ctr">
                        <a:lnSpc>
                          <a:spcPct val="100000"/>
                        </a:lnSpc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369,07</a:t>
                      </a:r>
                      <a:r>
                        <a:rPr lang="es-ES" sz="900" spc="-55" dirty="0" smtClean="0">
                          <a:latin typeface="Century Gothic" panose="020B0502020202020204" pitchFamily="34" charset="0"/>
                          <a:cs typeface="Century Gothic"/>
                        </a:rPr>
                        <a:t> </a:t>
                      </a:r>
                      <a:r>
                        <a:rPr lang="es-ES" sz="900" spc="1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 Black"/>
                        </a:rPr>
                        <a:t>€</a:t>
                      </a:r>
                      <a:endParaRPr lang="es-ES" sz="900" dirty="0">
                        <a:latin typeface="Century Gothic" panose="020B0502020202020204" pitchFamily="34" charset="0"/>
                        <a:cs typeface="Arial Black"/>
                      </a:endParaRPr>
                    </a:p>
                  </a:txBody>
                  <a:tcPr marL="0" marR="0" marT="254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697">
                <a:tc>
                  <a:txBody>
                    <a:bodyPr/>
                    <a:lstStyle/>
                    <a:p>
                      <a:pPr marL="9017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u-ES" sz="1200" dirty="0">
                          <a:solidFill>
                            <a:srgbClr val="3C3C3E"/>
                          </a:solidFill>
                          <a:effectLst/>
                          <a:latin typeface="Century Gothic" panose="020B0502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modulua - 4 eta 1 bitarteko kotizazio taldeak</a:t>
                      </a:r>
                      <a:endParaRPr lang="es-ES" sz="1100" dirty="0">
                        <a:effectLst/>
                        <a:latin typeface="Century Gothic" panose="020B0502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     32,108,92</a:t>
                      </a:r>
                      <a:r>
                        <a:rPr lang="es-ES" sz="900" spc="-55" dirty="0" smtClean="0">
                          <a:latin typeface="Century Gothic" panose="020B0502020202020204" pitchFamily="34" charset="0"/>
                          <a:cs typeface="Century Gothic"/>
                        </a:rPr>
                        <a:t> </a:t>
                      </a:r>
                      <a:r>
                        <a:rPr lang="es-ES" sz="900" spc="1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 Black"/>
                        </a:rPr>
                        <a:t>€</a:t>
                      </a:r>
                      <a:endParaRPr sz="900" dirty="0">
                        <a:latin typeface="Century Gothic" panose="020B0502020202020204" pitchFamily="34" charset="0"/>
                        <a:cs typeface="Arial Black"/>
                      </a:endParaRPr>
                    </a:p>
                  </a:txBody>
                  <a:tcPr marL="0" marR="0" marT="25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,.675,74</a:t>
                      </a:r>
                      <a:r>
                        <a:rPr lang="es-ES" sz="900" spc="-55" dirty="0" smtClean="0">
                          <a:latin typeface="Century Gothic" panose="020B0502020202020204" pitchFamily="34" charset="0"/>
                          <a:cs typeface="Century Gothic"/>
                        </a:rPr>
                        <a:t> </a:t>
                      </a:r>
                      <a:r>
                        <a:rPr lang="es-ES" sz="900" spc="1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 Black"/>
                        </a:rPr>
                        <a:t>€</a:t>
                      </a:r>
                      <a:endParaRPr sz="900" dirty="0">
                        <a:latin typeface="Century Gothic" panose="020B0502020202020204" pitchFamily="34" charset="0"/>
                        <a:cs typeface="Arial Black"/>
                      </a:endParaRPr>
                    </a:p>
                  </a:txBody>
                  <a:tcPr marL="0" marR="0" marT="254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08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900" spc="10" dirty="0" smtClean="0">
                          <a:latin typeface="Century Gothic" panose="020B0502020202020204" pitchFamily="34" charset="0"/>
                          <a:cs typeface="Century Gothic"/>
                        </a:rPr>
                        <a:t>553,60 </a:t>
                      </a:r>
                      <a:r>
                        <a:rPr lang="es-ES" sz="900" spc="1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 Black"/>
                        </a:rPr>
                        <a:t>€</a:t>
                      </a:r>
                      <a:endParaRPr sz="900" dirty="0">
                        <a:latin typeface="Century Gothic" panose="020B0502020202020204" pitchFamily="34" charset="0"/>
                        <a:cs typeface="Arial Black"/>
                      </a:endParaRPr>
                    </a:p>
                  </a:txBody>
                  <a:tcPr marL="0" marR="0" marT="254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object 25"/>
          <p:cNvSpPr txBox="1"/>
          <p:nvPr/>
        </p:nvSpPr>
        <p:spPr>
          <a:xfrm>
            <a:off x="631810" y="962025"/>
            <a:ext cx="900000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soldatako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kostuak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kontzeptu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guztien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kotizazioa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norbera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babesteko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ekipamenduen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(NBE)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kostua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modulu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hauen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–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dagokion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kotizazio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taldearen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–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ordaintzeko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da: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19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6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7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1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4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4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8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9" name="Picture 4" descr="OK Tira verde_oscur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4"/>
          <p:cNvSpPr txBox="1"/>
          <p:nvPr/>
        </p:nvSpPr>
        <p:spPr>
          <a:xfrm>
            <a:off x="545299" y="3200356"/>
            <a:ext cx="876046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3100">
              <a:lnSpc>
                <a:spcPct val="100000"/>
              </a:lnSpc>
              <a:spcBef>
                <a:spcPts val="100"/>
              </a:spcBef>
            </a:pP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Urriaren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24ko TES/1152/2021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Aginduaren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bidez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araututako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«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Administrazio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publikoetan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lehen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lanbide-esperientzia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izateko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programa»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delakoaren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barruko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dirulaguntzak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ematea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Euskal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Autonomia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Erkidegoko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sektore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publiko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instituzionaleko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–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erkidegokoa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tokikoa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–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administrazio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publikoei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entitateei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gazte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langabeak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kontratatzeagatik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gazte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horiei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enpleguaren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arloko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lehen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esperientzia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konpetentzia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abilezia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sozial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profesionalak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eskaintzeko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administrazio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horiek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ematen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dituzten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zerbitzuen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barruan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Laguntza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hauek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Europar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Batasunaren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NextGenerationEU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funtsak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finantzatutako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Suspertze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Transformazio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Erresilientzia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Planaren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esparruan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kokatzen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dira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.</a:t>
            </a:r>
            <a:endParaRPr sz="1800" dirty="0">
              <a:solidFill>
                <a:schemeClr val="bg1">
                  <a:lumMod val="9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5DD9DBC1-4376-D048-A64B-1DDFD8F90C33}"/>
              </a:ext>
            </a:extLst>
          </p:cNvPr>
          <p:cNvSpPr txBox="1">
            <a:spLocks/>
          </p:cNvSpPr>
          <p:nvPr/>
        </p:nvSpPr>
        <p:spPr>
          <a:xfrm>
            <a:off x="546100" y="2486025"/>
            <a:ext cx="480250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kern="0" dirty="0" err="1" smtClean="0">
                <a:solidFill>
                  <a:schemeClr val="bg1">
                    <a:lumMod val="95000"/>
                  </a:schemeClr>
                </a:solidFill>
              </a:rPr>
              <a:t>Xedea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3ABCE35-B57B-3447-8CCB-4CF4F5B689B5}"/>
              </a:ext>
            </a:extLst>
          </p:cNvPr>
          <p:cNvSpPr/>
          <p:nvPr/>
        </p:nvSpPr>
        <p:spPr>
          <a:xfrm>
            <a:off x="469900" y="9620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00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381A6636-3B21-1542-9FE5-BE9B31E702C8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Eskaerak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aurkeztea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397F9E-047C-B847-9929-4F6D7C58C3F8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08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671300" y="2866841"/>
            <a:ext cx="9126220" cy="1296035"/>
          </a:xfrm>
          <a:custGeom>
            <a:avLst/>
            <a:gdLst/>
            <a:ahLst/>
            <a:cxnLst/>
            <a:rect l="l" t="t" r="r" b="b"/>
            <a:pathLst>
              <a:path w="9126220" h="1296035">
                <a:moveTo>
                  <a:pt x="0" y="1295996"/>
                </a:moveTo>
                <a:lnTo>
                  <a:pt x="9126004" y="1295996"/>
                </a:lnTo>
                <a:lnTo>
                  <a:pt x="9126004" y="0"/>
                </a:lnTo>
                <a:lnTo>
                  <a:pt x="0" y="0"/>
                </a:lnTo>
                <a:lnTo>
                  <a:pt x="0" y="1295996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750212" y="816054"/>
            <a:ext cx="6349087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500" dirty="0" err="1"/>
              <a:t>Dirulaguntza</a:t>
            </a:r>
            <a:r>
              <a:rPr lang="es-ES" sz="2500" dirty="0"/>
              <a:t> </a:t>
            </a:r>
            <a:r>
              <a:rPr lang="es-ES" sz="2500" dirty="0" err="1"/>
              <a:t>eskatzeko</a:t>
            </a:r>
            <a:r>
              <a:rPr lang="es-ES" sz="2500" dirty="0"/>
              <a:t> </a:t>
            </a:r>
            <a:r>
              <a:rPr lang="es-ES" sz="2500" dirty="0" err="1"/>
              <a:t>epeak</a:t>
            </a:r>
            <a:endParaRPr sz="2500" dirty="0"/>
          </a:p>
        </p:txBody>
      </p:sp>
      <p:sp>
        <p:nvSpPr>
          <p:cNvPr id="27" name="object 27"/>
          <p:cNvSpPr txBox="1"/>
          <p:nvPr/>
        </p:nvSpPr>
        <p:spPr>
          <a:xfrm>
            <a:off x="4271266" y="3395820"/>
            <a:ext cx="5190233" cy="1923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nn-NO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2022ko otsailaren 1etik 2023ko urriaren 31ra arte.</a:t>
            </a:r>
            <a:endParaRPr lang="es-ES" sz="1100" spc="-90" dirty="0" smtClean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35245" y="3477476"/>
            <a:ext cx="125013" cy="45719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1810" y="1575430"/>
            <a:ext cx="9105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/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eskaera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20" dirty="0" err="1">
                <a:solidFill>
                  <a:schemeClr val="tx2"/>
                </a:solidFill>
                <a:latin typeface="Century Gothic"/>
                <a:cs typeface="Century Gothic"/>
              </a:rPr>
              <a:t>egoitza</a:t>
            </a:r>
            <a:r>
              <a:rPr lang="es-ES" sz="1400" b="1" spc="-20" dirty="0">
                <a:solidFill>
                  <a:schemeClr val="tx2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20" dirty="0" err="1">
                <a:solidFill>
                  <a:schemeClr val="tx2"/>
                </a:solidFill>
                <a:latin typeface="Century Gothic"/>
                <a:cs typeface="Century Gothic"/>
              </a:rPr>
              <a:t>elektronikoaren</a:t>
            </a:r>
            <a:r>
              <a:rPr lang="es-ES" sz="1400" b="1" spc="-20" dirty="0">
                <a:solidFill>
                  <a:schemeClr val="tx2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webgune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honetan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: https://www.euskadi.eus/egoitza-elektronikoa/.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Webgune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sartzeko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esteka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egongo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Lanbideren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webgunean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bertan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400" spc="-2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3" name="object 29"/>
          <p:cNvSpPr txBox="1"/>
          <p:nvPr/>
        </p:nvSpPr>
        <p:spPr>
          <a:xfrm>
            <a:off x="1167560" y="3260949"/>
            <a:ext cx="135343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b="1" spc="35" dirty="0">
                <a:solidFill>
                  <a:srgbClr val="004594"/>
                </a:solidFill>
                <a:latin typeface="Century Gothic Bold"/>
                <a:cs typeface="Calibri"/>
              </a:rPr>
              <a:t>ERAKUNDEEN ESKAERA</a:t>
            </a:r>
            <a:endParaRPr lang="es-ES" sz="1300" b="1" spc="-50" dirty="0">
              <a:latin typeface="Century Gothic Bold"/>
              <a:cs typeface="Calibri"/>
            </a:endParaRPr>
          </a:p>
        </p:txBody>
      </p:sp>
      <p:sp>
        <p:nvSpPr>
          <p:cNvPr id="35" name="object 31"/>
          <p:cNvSpPr/>
          <p:nvPr/>
        </p:nvSpPr>
        <p:spPr>
          <a:xfrm>
            <a:off x="2508747" y="3500335"/>
            <a:ext cx="1426498" cy="0"/>
          </a:xfrm>
          <a:custGeom>
            <a:avLst/>
            <a:gdLst/>
            <a:ahLst/>
            <a:cxnLst/>
            <a:rect l="l" t="t" r="r" b="b"/>
            <a:pathLst>
              <a:path w="1469389">
                <a:moveTo>
                  <a:pt x="0" y="0"/>
                </a:moveTo>
                <a:lnTo>
                  <a:pt x="1469351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21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1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8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9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0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1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29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n 5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6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bject 3">
            <a:extLst>
              <a:ext uri="{FF2B5EF4-FFF2-40B4-BE49-F238E27FC236}">
                <a16:creationId xmlns:a16="http://schemas.microsoft.com/office/drawing/2014/main" id="{2A924746-A17B-8444-9542-D1B190713E33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Dirulaguntzaren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ordainketa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6448C7-FFC7-3A40-A44F-49C42FF42BEE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09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981584" y="804803"/>
            <a:ext cx="9059825" cy="900000"/>
          </a:xfrm>
          <a:custGeom>
            <a:avLst/>
            <a:gdLst/>
            <a:ahLst/>
            <a:cxnLst/>
            <a:rect l="l" t="t" r="r" b="b"/>
            <a:pathLst>
              <a:path w="9162415" h="1344295">
                <a:moveTo>
                  <a:pt x="0" y="1343698"/>
                </a:moveTo>
                <a:lnTo>
                  <a:pt x="9161995" y="1343698"/>
                </a:lnTo>
                <a:lnTo>
                  <a:pt x="9161995" y="0"/>
                </a:lnTo>
                <a:lnTo>
                  <a:pt x="0" y="0"/>
                </a:lnTo>
                <a:lnTo>
                  <a:pt x="0" y="1343698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8300" y="1954269"/>
            <a:ext cx="3954145" cy="460029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24154" marR="5080" indent="-212090" algn="just">
              <a:lnSpc>
                <a:spcPct val="104200"/>
              </a:lnSpc>
              <a:spcBef>
                <a:spcPts val="40"/>
              </a:spcBef>
            </a:pPr>
            <a:r>
              <a:rPr lang="es-ES" sz="1200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(*) </a:t>
            </a:r>
            <a:r>
              <a:rPr lang="es-ES" sz="1200" spc="-45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Eskaerarekin</a:t>
            </a:r>
            <a:r>
              <a:rPr lang="es-ES" sz="1200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batera,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dokumentu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aurkeztu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behar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r>
              <a:rPr lang="es-ES" sz="1200" spc="-30" dirty="0" smtClean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</a:p>
          <a:p>
            <a:pPr marL="240664" marR="5080" indent="-228600" algn="just">
              <a:lnSpc>
                <a:spcPct val="104200"/>
              </a:lnSpc>
              <a:spcBef>
                <a:spcPts val="4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Bete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nahi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lanpostuak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deskribatzen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memoria,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azaltzen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berdeak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ala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konpetentzia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digitalen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arloko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enpleguak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beharreko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jardueren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ezaugarriak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eskatutako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titulazioarekin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lotura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duten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iraupena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kopurua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soldata-kostuen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inguruko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aurreikuspenak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Memorian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berariaz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aipatu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da 4.3.f)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dela.</a:t>
            </a:r>
          </a:p>
          <a:p>
            <a:pPr marL="240664" marR="5080" indent="-228600" algn="just">
              <a:lnSpc>
                <a:spcPct val="104200"/>
              </a:lnSpc>
              <a:spcBef>
                <a:spcPts val="4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Erantzukizunpeko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«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kalte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esanguratsurik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eragiteko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»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(«do no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significant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harm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–DNSH»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betetzeari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buruzkoa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eredua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I.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eranskinean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  <a:p>
            <a:pPr marL="240664" marR="5080" indent="-228600" algn="just">
              <a:lnSpc>
                <a:spcPct val="104200"/>
              </a:lnSpc>
              <a:spcBef>
                <a:spcPts val="4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Kontrol-eskumenak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bermatzeko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beharrezkoak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eskubideak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sarbideak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konpromisoa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eredua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II.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eranskinean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  <a:p>
            <a:pPr marL="240664" marR="5080" indent="-228600" algn="just">
              <a:lnSpc>
                <a:spcPct val="104200"/>
              </a:lnSpc>
              <a:spcBef>
                <a:spcPts val="4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Datuak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lagatzeari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tratamenduari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eredua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III.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eranskinean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  <a:p>
            <a:pPr marL="240664" marR="5080" indent="-228600" algn="just">
              <a:lnSpc>
                <a:spcPct val="104200"/>
              </a:lnSpc>
              <a:spcBef>
                <a:spcPts val="4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Suspertze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Transformazio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Erresilientzia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Planean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zeharkako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betetzeari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erantzukizunpeko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eredua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IV.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eranskinean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</p:txBody>
      </p:sp>
      <p:sp>
        <p:nvSpPr>
          <p:cNvPr id="27" name="object 27"/>
          <p:cNvSpPr/>
          <p:nvPr/>
        </p:nvSpPr>
        <p:spPr>
          <a:xfrm>
            <a:off x="1383921" y="887053"/>
            <a:ext cx="0" cy="612000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0"/>
                </a:moveTo>
                <a:lnTo>
                  <a:pt x="0" y="886713"/>
                </a:lnTo>
              </a:path>
            </a:pathLst>
          </a:custGeom>
          <a:ln w="27432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60515" y="1027387"/>
            <a:ext cx="2392243" cy="301415"/>
          </a:xfrm>
          <a:prstGeom prst="rect">
            <a:avLst/>
          </a:prstGeom>
        </p:spPr>
        <p:txBody>
          <a:bodyPr vert="horz" wrap="square" lIns="0" tIns="108000" rIns="0" bIns="0" rtlCol="0" anchor="t" anchorCtr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85"/>
              </a:spcBef>
            </a:pP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eman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ondoren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(*)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479932" y="984586"/>
            <a:ext cx="470496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lang="es-ES" sz="2400" b="0" spc="-180" dirty="0" err="1"/>
              <a:t>Aurrez</a:t>
            </a:r>
            <a:r>
              <a:rPr lang="es-ES" sz="2400" b="0" spc="-180" dirty="0"/>
              <a:t> </a:t>
            </a:r>
            <a:r>
              <a:rPr lang="es-ES" sz="2400" b="0" spc="-180" dirty="0" err="1"/>
              <a:t>egindako</a:t>
            </a:r>
            <a:r>
              <a:rPr lang="es-ES" sz="2400" b="0" spc="-180" dirty="0"/>
              <a:t> </a:t>
            </a:r>
            <a:r>
              <a:rPr lang="es-ES" sz="2400" b="0" spc="-180" dirty="0" err="1"/>
              <a:t>ordainketa</a:t>
            </a:r>
            <a:r>
              <a:rPr lang="es-ES" sz="2400" b="0" spc="-180" dirty="0"/>
              <a:t> </a:t>
            </a:r>
            <a:r>
              <a:rPr lang="es-ES" sz="2400" b="0" spc="-180" dirty="0" err="1"/>
              <a:t>bakarra</a:t>
            </a:r>
            <a:endParaRPr lang="es-ES" sz="2400" b="0" dirty="0"/>
          </a:p>
        </p:txBody>
      </p:sp>
      <p:sp>
        <p:nvSpPr>
          <p:cNvPr id="30" name="object 30"/>
          <p:cNvSpPr/>
          <p:nvPr/>
        </p:nvSpPr>
        <p:spPr>
          <a:xfrm>
            <a:off x="6184899" y="1244142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5929" y="0"/>
                </a:lnTo>
              </a:path>
            </a:pathLst>
          </a:custGeom>
          <a:ln w="17145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760899" y="1205292"/>
            <a:ext cx="107314" cy="78105"/>
          </a:xfrm>
          <a:custGeom>
            <a:avLst/>
            <a:gdLst/>
            <a:ahLst/>
            <a:cxnLst/>
            <a:rect l="l" t="t" r="r" b="b"/>
            <a:pathLst>
              <a:path w="107314" h="78105">
                <a:moveTo>
                  <a:pt x="0" y="0"/>
                </a:moveTo>
                <a:lnTo>
                  <a:pt x="0" y="77698"/>
                </a:lnTo>
                <a:lnTo>
                  <a:pt x="106756" y="38849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2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24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3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8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9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0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1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2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22" y="6875246"/>
            <a:ext cx="2511870" cy="432000"/>
          </a:xfrm>
          <a:prstGeom prst="rect">
            <a:avLst/>
          </a:prstGeom>
        </p:spPr>
      </p:pic>
      <p:pic>
        <p:nvPicPr>
          <p:cNvPr id="41" name="Picture 5" descr="OK Tira azul_oscur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n 5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1008849" y="403502"/>
            <a:ext cx="9059825" cy="720000"/>
          </a:xfrm>
          <a:custGeom>
            <a:avLst/>
            <a:gdLst/>
            <a:ahLst/>
            <a:cxnLst/>
            <a:rect l="l" t="t" r="r" b="b"/>
            <a:pathLst>
              <a:path w="9162415" h="1344295">
                <a:moveTo>
                  <a:pt x="0" y="1343698"/>
                </a:moveTo>
                <a:lnTo>
                  <a:pt x="9161995" y="1343698"/>
                </a:lnTo>
                <a:lnTo>
                  <a:pt x="9161995" y="0"/>
                </a:lnTo>
                <a:lnTo>
                  <a:pt x="0" y="0"/>
                </a:lnTo>
                <a:lnTo>
                  <a:pt x="0" y="1343698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87003" y="1225024"/>
            <a:ext cx="4330700" cy="50757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Egindako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kontratu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guztiak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amaitzen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direnetik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gehienez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2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hilabeteko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epean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aurkeztuko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justifikazio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gisa</a:t>
            </a:r>
            <a:r>
              <a:rPr lang="es-ES" sz="1200" spc="-35" dirty="0" smtClean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200" spc="-35" dirty="0" smtClean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452754" marR="92075" indent="-228600" algn="just">
              <a:lnSpc>
                <a:spcPct val="100000"/>
              </a:lnSpc>
              <a:spcBef>
                <a:spcPts val="60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memoria: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erakundeak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burututako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ekintzak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4,3.d)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berdeei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gaitasun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digitalei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dagozkien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kopurua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portzentajeak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adierazita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azken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hautaketa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egiterakoan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aplikatutako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irizpideak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- «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Kalte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esanguratsurik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eragiteko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»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(«do no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significant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harm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–DNSH»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dela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aurrez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ikusitako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mekanismoak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ezarpena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bermatzeko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neurri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zuzentzaileak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b) Memoria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jardueren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kostua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justifikatzeko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lortutako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emaitzen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jasoko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: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Modulu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erabilitako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unitate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fisikoen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kopuruari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ziurtagiria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kotizazio-taldea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kontratazio-hilabeteak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aipatzen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osoa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Likidazioa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hilabete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bakoitzeko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egingo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224154" marR="92075" algn="just">
              <a:lnSpc>
                <a:spcPct val="100000"/>
              </a:lnSpc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c)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finantzatzeko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erabilitako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diru-sarreren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xehetasunak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iturria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7" name="object 27"/>
          <p:cNvSpPr/>
          <p:nvPr/>
        </p:nvSpPr>
        <p:spPr>
          <a:xfrm>
            <a:off x="1730058" y="425785"/>
            <a:ext cx="0" cy="648000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0"/>
                </a:moveTo>
                <a:lnTo>
                  <a:pt x="0" y="886713"/>
                </a:lnTo>
              </a:path>
            </a:pathLst>
          </a:custGeom>
          <a:ln w="27432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2298700" y="600930"/>
            <a:ext cx="4953000" cy="360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lang="es-ES" sz="2250" dirty="0" err="1"/>
              <a:t>Justifikazioa</a:t>
            </a:r>
            <a:r>
              <a:rPr lang="es-ES" sz="2250" dirty="0"/>
              <a:t> eta </a:t>
            </a:r>
            <a:r>
              <a:rPr lang="es-ES" sz="2250" dirty="0" err="1"/>
              <a:t>azken</a:t>
            </a:r>
            <a:r>
              <a:rPr lang="es-ES" sz="2250" dirty="0"/>
              <a:t> </a:t>
            </a:r>
            <a:r>
              <a:rPr lang="es-ES" sz="2250" dirty="0" err="1"/>
              <a:t>likidazioa</a:t>
            </a:r>
            <a:endParaRPr lang="es-ES" sz="2250" dirty="0">
              <a:latin typeface="Century Gothic"/>
              <a:cs typeface="Century Gothic"/>
            </a:endParaRPr>
          </a:p>
        </p:txBody>
      </p:sp>
      <p:sp>
        <p:nvSpPr>
          <p:cNvPr id="28" name="object 24"/>
          <p:cNvSpPr txBox="1"/>
          <p:nvPr/>
        </p:nvSpPr>
        <p:spPr>
          <a:xfrm>
            <a:off x="862792" y="1277454"/>
            <a:ext cx="433070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de-DE" sz="1200" spc="-35" dirty="0" smtClean="0">
                <a:solidFill>
                  <a:srgbClr val="004594"/>
                </a:solidFill>
                <a:latin typeface="Century Gothic"/>
                <a:cs typeface="Century Gothic"/>
              </a:rPr>
              <a:t>Azken </a:t>
            </a:r>
            <a:r>
              <a:rPr lang="de-DE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kontratua hasten denetik gehienez 15 egun balioduneko epean, honako hauek justifikatuko dira:</a:t>
            </a:r>
            <a:endParaRPr lang="es-ES" sz="1200" spc="-35" dirty="0" smtClean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452754" marR="92075" indent="-228600" algn="just">
              <a:lnSpc>
                <a:spcPct val="100000"/>
              </a:lnSpc>
              <a:spcBef>
                <a:spcPts val="1200"/>
              </a:spcBef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hastea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kopurua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adierazita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452754" marR="92075" indent="-228600" algn="just">
              <a:lnSpc>
                <a:spcPct val="100000"/>
              </a:lnSpc>
              <a:buAutoNum type="alphaLcParenR"/>
            </a:pP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kopurua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txikiagoa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onuradunak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borondatez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ahal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du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kontratuei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dagokien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ordainketa-gutuna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egingo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du,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beharreko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arloan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aplikatzen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berandutze-interesak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–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ordaindu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denetik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uko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arte–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adierazten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endParaRPr lang="es-ES" sz="1200" spc="-35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0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25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1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7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8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9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0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41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n 5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5BB37A96-4DB9-F741-9633-F08A5A20DC7B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Prozedura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eta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izapidetzea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7E8DD3-E56B-3641-9615-F079C8E6E396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10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769743" y="2305949"/>
            <a:ext cx="22720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Eskaerak</a:t>
            </a:r>
            <a:r>
              <a:rPr lang="es-ES" sz="1600" b="1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izapidetzea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6404" y="1675650"/>
            <a:ext cx="4920200" cy="14132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Aurkezten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diren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hurrenkeran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aztertuko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hurrenkera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horretan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zaizkie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deialdiko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eskakizunak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dituzten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guztiei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harik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finantzaketarako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funtsak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amaitu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arte.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Aurrekontu-zuzkidura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–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hasierakoa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2022.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ekitaldiko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igoeraren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ondoriozkoa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–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agortzen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berrien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emakidak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geldituko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dira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funts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berriak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direnean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jarraituko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ematen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horiek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agortu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arte.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0955" y="3516349"/>
            <a:ext cx="2230818" cy="69762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Organo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eskuduna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Kudeaketa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izapideak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b="1" spc="-30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ebazpena</a:t>
            </a:r>
            <a:r>
              <a:rPr lang="es-ES" sz="1600" b="1" spc="-30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endParaRPr lang="es-ES" sz="1600" b="1" spc="-30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99956" y="3639353"/>
            <a:ext cx="298149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Zuzendaritza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1300" y="4943351"/>
            <a:ext cx="10871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0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Ebazpena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41300" y="4870358"/>
            <a:ext cx="46916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2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egunetik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hasita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Ez du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bide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administratiboa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amaitzen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1300" y="5904505"/>
            <a:ext cx="12407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5" dirty="0" err="1">
                <a:solidFill>
                  <a:srgbClr val="004594"/>
                </a:solidFill>
                <a:latin typeface="Century Gothic"/>
                <a:cs typeface="Century Gothic"/>
              </a:rPr>
              <a:t>Errekurtsoa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41300" y="5797965"/>
            <a:ext cx="46916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Gora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jotzeko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aukerako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errekurtsoa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aurrean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epean</a:t>
            </a:r>
            <a:endParaRPr lang="es-ES" sz="1300" spc="-20" dirty="0">
              <a:solidFill>
                <a:srgbClr val="20529C"/>
              </a:solidFill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727100" y="730778"/>
            <a:ext cx="43776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spc="-15" dirty="0" err="1"/>
              <a:t>Prozedura</a:t>
            </a:r>
            <a:r>
              <a:rPr lang="es-ES" sz="2500" spc="-15" dirty="0"/>
              <a:t> eta </a:t>
            </a:r>
            <a:r>
              <a:rPr lang="es-ES" sz="2500" spc="-15" dirty="0" err="1"/>
              <a:t>izapidetzea</a:t>
            </a:r>
            <a:endParaRPr sz="2500" dirty="0"/>
          </a:p>
        </p:txBody>
      </p: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6496BCF1-8862-2446-BBDE-76425E3D8F6E}"/>
              </a:ext>
            </a:extLst>
          </p:cNvPr>
          <p:cNvCxnSpPr>
            <a:cxnSpLocks/>
          </p:cNvCxnSpPr>
          <p:nvPr/>
        </p:nvCxnSpPr>
        <p:spPr>
          <a:xfrm>
            <a:off x="3324743" y="2438823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94915298-729F-6A4C-B8EA-B06E42B147C3}"/>
              </a:ext>
            </a:extLst>
          </p:cNvPr>
          <p:cNvCxnSpPr>
            <a:cxnSpLocks/>
          </p:cNvCxnSpPr>
          <p:nvPr/>
        </p:nvCxnSpPr>
        <p:spPr>
          <a:xfrm>
            <a:off x="3347956" y="3753023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7FAFC994-4D42-2649-9FED-D704D64AF26A}"/>
              </a:ext>
            </a:extLst>
          </p:cNvPr>
          <p:cNvCxnSpPr>
            <a:cxnSpLocks/>
          </p:cNvCxnSpPr>
          <p:nvPr/>
        </p:nvCxnSpPr>
        <p:spPr>
          <a:xfrm>
            <a:off x="3289300" y="5076825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6CE06DE-296C-F145-A446-8D74DFA96DBF}"/>
              </a:ext>
            </a:extLst>
          </p:cNvPr>
          <p:cNvCxnSpPr>
            <a:cxnSpLocks/>
          </p:cNvCxnSpPr>
          <p:nvPr/>
        </p:nvCxnSpPr>
        <p:spPr>
          <a:xfrm>
            <a:off x="3289300" y="5991225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27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3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4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5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6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7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8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9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60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1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2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3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5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783575" y="899370"/>
            <a:ext cx="15646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30" dirty="0" err="1">
                <a:solidFill>
                  <a:srgbClr val="004594"/>
                </a:solidFill>
                <a:latin typeface="Century Gothic"/>
                <a:cs typeface="Century Gothic"/>
              </a:rPr>
              <a:t>Identifikazioa</a:t>
            </a:r>
            <a:r>
              <a:rPr lang="es-ES" sz="1600" b="1" spc="3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b="1" spc="30" dirty="0" err="1">
                <a:solidFill>
                  <a:srgbClr val="004594"/>
                </a:solidFill>
                <a:latin typeface="Century Gothic"/>
                <a:cs typeface="Century Gothic"/>
              </a:rPr>
              <a:t>publikotasuna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8680" y="4314488"/>
            <a:ext cx="1610196" cy="47961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Dirulaguntza</a:t>
            </a:r>
            <a:r>
              <a:rPr lang="es-ES" sz="1600" b="1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aldatzea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3575" y="3173153"/>
            <a:ext cx="1241386" cy="485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Jarraipena</a:t>
            </a:r>
            <a:r>
              <a:rPr lang="es-ES" sz="1600" b="1" spc="-1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kontrola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9066" y="5503531"/>
            <a:ext cx="13639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5" dirty="0" err="1">
                <a:solidFill>
                  <a:srgbClr val="004594"/>
                </a:solidFill>
                <a:latin typeface="Century Gothic"/>
                <a:cs typeface="Century Gothic"/>
              </a:rPr>
              <a:t>Konkurrentzia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8109" y="439080"/>
            <a:ext cx="6120000" cy="16260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zerrenda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ematen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kopuruak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EHAAn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argitaratuko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Nolanahi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ere,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berariaz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banaka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ere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jarduerak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haiei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buruz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publizitate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-material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bezala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identifikatuta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egongo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Europar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Batasunaren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NextGenerationEU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finantzaketa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aipatu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publizitatean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eta, hala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Lanbideren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Suspertze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Transformazio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Erresilientzia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Planaren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identifikazio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grafikoa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erantsi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8026" y="2210085"/>
            <a:ext cx="6120000" cy="20261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Lanbidek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Lan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Sailak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Finantza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Sailaren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Kontrol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Herri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Kontuen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Epaitegiak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baita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Estatuko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Zerbitzu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Publikoak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Laneko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Ikuskatzailetzak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Estatuko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Hartzailetza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Nagusiak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Kontuen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Auzitegiak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Europako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Erkidegoetako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Kontuen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Auzitegiak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Batzordeak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Iruzurraren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aurka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Borrokatzeko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Europako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Auditoretza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Bulego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Nazionalak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eta, hala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Europako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Fiskaltzak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ere,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beharrezkoak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ikuskaritza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-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kontrol-jarduerak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ahal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dituzte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erdietsi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nahi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helburuak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direla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bermatzeko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Era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berean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Suspertze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Transformazio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Erresilientzia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Planerako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Europar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Batasunaren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Suspertze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Erresilientzia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Mekanismorako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978109" y="4402956"/>
            <a:ext cx="629819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aldaketa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ondorioz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osoa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zati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hasiera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itzulketa-prozedurari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58715" y="4982566"/>
            <a:ext cx="6120000" cy="1426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s-ES" sz="1300" spc="-3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3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bateragarriak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administrazio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publiko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pribatuk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kontzeptu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xede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bererako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motatako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diru-sarrerarekin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Gastuen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trazabilitatea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identifikatuta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geratu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da, eta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baturak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du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gainditu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gastuen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kostua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Hala ere,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bateraezinak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Europar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Batasunaren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funtsekin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finantzatutako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batzuekin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gastu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berberak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finantzatzeko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31" name="object 31"/>
          <p:cNvSpPr/>
          <p:nvPr/>
        </p:nvSpPr>
        <p:spPr>
          <a:xfrm>
            <a:off x="2430000" y="1250927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37332" y="1209487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98230" y="3347302"/>
            <a:ext cx="1249687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611911" y="3305862"/>
            <a:ext cx="114943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12109" y="4617381"/>
            <a:ext cx="1278877" cy="45719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52295" y="4575942"/>
            <a:ext cx="117628" cy="95419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423767" y="5653015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31099" y="5611575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45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28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6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8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9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0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1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2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3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4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5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6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7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8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9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60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1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2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3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40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727100" y="730778"/>
            <a:ext cx="241109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spc="-10" dirty="0"/>
              <a:t>Ez-</a:t>
            </a:r>
            <a:r>
              <a:rPr lang="es-ES" sz="2500" spc="-10" dirty="0" err="1"/>
              <a:t>betetzea</a:t>
            </a:r>
            <a:endParaRPr lang="es-ES" sz="2500" dirty="0"/>
          </a:p>
        </p:txBody>
      </p:sp>
      <p:sp>
        <p:nvSpPr>
          <p:cNvPr id="24" name="object 24"/>
          <p:cNvSpPr txBox="1"/>
          <p:nvPr/>
        </p:nvSpPr>
        <p:spPr>
          <a:xfrm>
            <a:off x="727100" y="3241812"/>
            <a:ext cx="14947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b="1" spc="25" dirty="0" err="1">
                <a:solidFill>
                  <a:srgbClr val="004594"/>
                </a:solidFill>
                <a:latin typeface="Century Gothic"/>
                <a:cs typeface="Century Gothic"/>
              </a:rPr>
              <a:t>Itzulketa</a:t>
            </a:r>
            <a:endParaRPr lang="es-ES" sz="25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3996" y="1460671"/>
            <a:ext cx="9360535" cy="1403589"/>
          </a:xfrm>
          <a:prstGeom prst="rect">
            <a:avLst/>
          </a:prstGeom>
          <a:solidFill>
            <a:srgbClr val="000000">
              <a:alpha val="2999"/>
            </a:srgbClr>
          </a:solidFill>
        </p:spPr>
        <p:txBody>
          <a:bodyPr vert="horz" wrap="square" lIns="0" tIns="3175" rIns="0" bIns="0" rtlCol="0" anchor="ctr" anchorCtr="0">
            <a:spAutoFit/>
          </a:bodyPr>
          <a:lstStyle/>
          <a:p>
            <a:pPr marL="73660" marR="470534">
              <a:lnSpc>
                <a:spcPct val="100000"/>
              </a:lnSpc>
            </a:pP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Entitate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14.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Euskadiko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antolarauei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testu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bateginaren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50.2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berariaz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dituztenean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37.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Euskadiko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antolarauei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testu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bateginaren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53.1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aipatutako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itzulketa-kasuetako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direnean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ebazpen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jasotako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batzuk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adieraziko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du, hala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arloan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aplikatzen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berandutze-interesak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barne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ordaindu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denetik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aurrera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3996" y="3786273"/>
            <a:ext cx="9360535" cy="2111475"/>
          </a:xfrm>
          <a:prstGeom prst="rect">
            <a:avLst/>
          </a:prstGeom>
          <a:solidFill>
            <a:srgbClr val="000000">
              <a:alpha val="2999"/>
            </a:srgbClr>
          </a:solidFill>
        </p:spPr>
        <p:txBody>
          <a:bodyPr vert="horz" wrap="square" lIns="0" tIns="3175" rIns="0" bIns="0" rtlCol="0" anchor="ctr" anchorCtr="0">
            <a:spAutoFit/>
          </a:bodyPr>
          <a:lstStyle/>
          <a:p>
            <a:pPr marL="73660">
              <a:lnSpc>
                <a:spcPct val="100000"/>
              </a:lnSpc>
            </a:pP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15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eguneko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alegazioak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  <a:spcBef>
                <a:spcPts val="6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prozedura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abiaraziko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du, eta,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horrela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egiteke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etengo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  <a:spcBef>
                <a:spcPts val="6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Alegazioak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igarota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halakorik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onartu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du.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Ebazteko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12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hilabetekoa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73660">
              <a:lnSpc>
                <a:spcPct val="100000"/>
              </a:lnSpc>
              <a:spcBef>
                <a:spcPts val="6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ez-betetzerik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izan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interesdunak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bi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dizkio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dagozkion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kopuruak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jakinarazten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denetik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zenbatzen</a:t>
            </a:r>
            <a:r>
              <a:rPr lang="es-ES" sz="1300" spc="-5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5" dirty="0" err="1">
                <a:solidFill>
                  <a:srgbClr val="20529C"/>
                </a:solidFill>
                <a:latin typeface="Century Gothic"/>
                <a:cs typeface="Century Gothic"/>
              </a:rPr>
              <a:t>hasita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borondatezko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73660">
              <a:lnSpc>
                <a:spcPct val="100000"/>
              </a:lnSpc>
              <a:spcBef>
                <a:spcPts val="6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Borondatezko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barruan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ordaindu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ezean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premiamendu-bideari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ekingo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8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29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9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4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1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0693400" cy="756285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9299" y="1108778"/>
            <a:ext cx="4751070" cy="7566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2950"/>
              </a:lnSpc>
              <a:spcBef>
                <a:spcPts val="120"/>
              </a:spcBef>
            </a:pPr>
            <a:r>
              <a:rPr lang="es-ES" sz="2500" spc="-15" dirty="0" smtClean="0"/>
              <a:t>Lan </a:t>
            </a:r>
            <a:r>
              <a:rPr lang="es-ES" sz="2500" spc="-55" dirty="0" smtClean="0"/>
              <a:t>Aktibazioko</a:t>
            </a:r>
            <a:r>
              <a:rPr lang="es-ES" sz="2500" spc="100" dirty="0" smtClean="0"/>
              <a:t> </a:t>
            </a:r>
            <a:r>
              <a:rPr lang="es-ES" sz="2500" spc="-5" dirty="0" err="1" smtClean="0"/>
              <a:t>Zuzendaritza</a:t>
            </a:r>
            <a:endParaRPr lang="es-ES" sz="2500" dirty="0" smtClean="0"/>
          </a:p>
          <a:p>
            <a:pPr marL="12700">
              <a:lnSpc>
                <a:spcPts val="2950"/>
              </a:lnSpc>
            </a:pPr>
            <a:r>
              <a:rPr lang="es-ES" sz="2400" b="0" spc="-65" dirty="0" smtClean="0">
                <a:latin typeface="Century Gothic"/>
                <a:cs typeface="Century Gothic"/>
              </a:rPr>
              <a:t>Dirección </a:t>
            </a:r>
            <a:r>
              <a:rPr lang="es-ES" sz="2400" b="0" spc="-95" dirty="0" smtClean="0">
                <a:latin typeface="Century Gothic"/>
                <a:cs typeface="Century Gothic"/>
              </a:rPr>
              <a:t>de </a:t>
            </a:r>
            <a:r>
              <a:rPr lang="es-ES" sz="2400" b="0" spc="-105" dirty="0" smtClean="0">
                <a:latin typeface="Century Gothic"/>
                <a:cs typeface="Century Gothic"/>
              </a:rPr>
              <a:t>Activación</a:t>
            </a:r>
            <a:r>
              <a:rPr lang="es-ES" sz="2400" b="0" spc="204" dirty="0" smtClean="0">
                <a:latin typeface="Century Gothic"/>
                <a:cs typeface="Century Gothic"/>
              </a:rPr>
              <a:t> </a:t>
            </a:r>
            <a:r>
              <a:rPr lang="es-ES" sz="2400" b="0" spc="-75" dirty="0" smtClean="0">
                <a:latin typeface="Century Gothic"/>
                <a:cs typeface="Century Gothic"/>
              </a:rPr>
              <a:t>Laboral</a:t>
            </a:r>
            <a:endParaRPr lang="es-ES"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8933" y="2486025"/>
            <a:ext cx="7936230" cy="1615186"/>
          </a:xfrm>
          <a:prstGeom prst="rect">
            <a:avLst/>
          </a:prstGeom>
          <a:solidFill>
            <a:srgbClr val="69AF22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</a:pPr>
            <a:r>
              <a:rPr lang="es-ES" sz="1300" b="1" spc="-2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DIRULAGUNTZAREN ESKAERAK</a:t>
            </a:r>
          </a:p>
          <a:p>
            <a:pPr marL="283845">
              <a:lnSpc>
                <a:spcPct val="100000"/>
              </a:lnSpc>
            </a:pPr>
            <a:r>
              <a:rPr lang="es-ES" sz="1300" spc="-20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Enplegua</a:t>
            </a:r>
            <a:r>
              <a:rPr lang="es-ES" sz="1300" spc="-2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300" spc="-20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Sustatzeko</a:t>
            </a:r>
            <a:r>
              <a:rPr lang="es-ES" sz="1300" b="1" spc="-2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" sz="1300" b="1" spc="-2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283845">
              <a:lnSpc>
                <a:spcPct val="100000"/>
              </a:lnSpc>
            </a:pPr>
            <a:endParaRPr sz="135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cs typeface="Times New Roman"/>
            </a:endParaRPr>
          </a:p>
          <a:p>
            <a:pPr marL="283845">
              <a:lnSpc>
                <a:spcPct val="100000"/>
              </a:lnSpc>
            </a:pPr>
            <a:r>
              <a:rPr lang="es-ES" sz="1300" spc="-35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s</a:t>
            </a:r>
            <a:r>
              <a:rPr lang="es-ES" sz="1300" spc="-35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ervicio.fomento</a:t>
            </a:r>
            <a:r>
              <a:rPr sz="1300" spc="-35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@</a:t>
            </a:r>
            <a:r>
              <a:rPr sz="1300" spc="-35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lanbide.eus</a:t>
            </a:r>
            <a:endParaRPr sz="13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cs typeface="Times New Roman"/>
            </a:endParaRPr>
          </a:p>
          <a:p>
            <a:pPr marL="283845">
              <a:lnSpc>
                <a:spcPct val="100000"/>
              </a:lnSpc>
            </a:pPr>
            <a:r>
              <a:rPr sz="1300" spc="25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945</a:t>
            </a:r>
            <a:r>
              <a:rPr lang="es-ES" sz="1300" spc="25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 162 324 / 945 164 413</a:t>
            </a:r>
            <a:r>
              <a:rPr sz="1300" spc="25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cs typeface="Century Gothic"/>
              </a:rPr>
              <a:t> </a:t>
            </a:r>
            <a:endParaRPr lang="es-ES" sz="1300" spc="25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cs typeface="Century Gothic"/>
            </a:endParaRPr>
          </a:p>
          <a:p>
            <a:pPr marL="283845">
              <a:lnSpc>
                <a:spcPct val="100000"/>
              </a:lnSpc>
            </a:pPr>
            <a:endParaRPr sz="13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Programa de primera experiencia profesional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30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7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8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1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1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0" t="14171" r="26526" b="10108"/>
          <a:stretch/>
        </p:blipFill>
        <p:spPr>
          <a:xfrm>
            <a:off x="6669202" y="6677024"/>
            <a:ext cx="734898" cy="75811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7" name="Imagen 4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6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object 3">
            <a:extLst>
              <a:ext uri="{FF2B5EF4-FFF2-40B4-BE49-F238E27FC236}">
                <a16:creationId xmlns:a16="http://schemas.microsoft.com/office/drawing/2014/main" id="{E48ABBCE-A13E-4548-AB8F-881683E51E12}"/>
              </a:ext>
            </a:extLst>
          </p:cNvPr>
          <p:cNvSpPr txBox="1">
            <a:spLocks/>
          </p:cNvSpPr>
          <p:nvPr/>
        </p:nvSpPr>
        <p:spPr>
          <a:xfrm>
            <a:off x="393700" y="2486025"/>
            <a:ext cx="8839200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z="6200" kern="0" spc="-150" dirty="0" err="1">
                <a:solidFill>
                  <a:schemeClr val="bg1">
                    <a:lumMod val="95000"/>
                  </a:schemeClr>
                </a:solidFill>
              </a:rPr>
              <a:t>Baliabide</a:t>
            </a:r>
            <a:r>
              <a:rPr lang="es-ES" sz="6200" kern="0" spc="-15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6200" kern="0" spc="-150" dirty="0" err="1">
                <a:solidFill>
                  <a:schemeClr val="bg1">
                    <a:lumMod val="95000"/>
                  </a:schemeClr>
                </a:solidFill>
              </a:rPr>
              <a:t>ekonomikoak</a:t>
            </a:r>
            <a:endParaRPr lang="es-ES" sz="6200" kern="0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34B350-5B3C-0549-90A7-FD2B8D8890EE}"/>
              </a:ext>
            </a:extLst>
          </p:cNvPr>
          <p:cNvSpPr/>
          <p:nvPr/>
        </p:nvSpPr>
        <p:spPr>
          <a:xfrm>
            <a:off x="325403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01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sz="950" spc="10" dirty="0">
                <a:latin typeface="Century Gothic"/>
                <a:cs typeface="Century Gothic"/>
              </a:rPr>
              <a:t>4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71299" y="1103392"/>
            <a:ext cx="432861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000" spc="-70" dirty="0" err="1"/>
              <a:t>Baliabide</a:t>
            </a:r>
            <a:r>
              <a:rPr lang="es-ES" sz="3000" spc="-70" dirty="0"/>
              <a:t> </a:t>
            </a:r>
            <a:r>
              <a:rPr lang="es-ES" sz="3000" spc="-70" dirty="0" err="1"/>
              <a:t>ekonomikoak</a:t>
            </a:r>
            <a:endParaRPr sz="3000" spc="-70" dirty="0"/>
          </a:p>
        </p:txBody>
      </p:sp>
      <p:sp>
        <p:nvSpPr>
          <p:cNvPr id="25" name="object 25"/>
          <p:cNvSpPr txBox="1"/>
          <p:nvPr/>
        </p:nvSpPr>
        <p:spPr>
          <a:xfrm>
            <a:off x="659818" y="2311501"/>
            <a:ext cx="4068182" cy="2192267"/>
          </a:xfrm>
          <a:prstGeom prst="rect">
            <a:avLst/>
          </a:prstGeom>
          <a:solidFill>
            <a:srgbClr val="000000">
              <a:alpha val="2000"/>
            </a:srgbClr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62255">
              <a:lnSpc>
                <a:spcPct val="100000"/>
              </a:lnSpc>
            </a:pP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2022.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urterako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ordainketa-kreditua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300" spc="30" dirty="0" smtClean="0">
                <a:solidFill>
                  <a:srgbClr val="3D3D3F"/>
                </a:solidFill>
                <a:latin typeface="Century Gothic"/>
                <a:cs typeface="Century Gothic"/>
              </a:rPr>
              <a:t>  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7.516,326 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€</a:t>
            </a:r>
          </a:p>
          <a:p>
            <a:pPr marL="262255">
              <a:lnSpc>
                <a:spcPct val="100000"/>
              </a:lnSpc>
              <a:spcBef>
                <a:spcPts val="240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20% (1.503.265 €)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enplegu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berdeen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 smtClean="0">
                <a:solidFill>
                  <a:srgbClr val="3D3D3F"/>
                </a:solidFill>
                <a:latin typeface="Century Gothic"/>
              </a:rPr>
              <a:t>lerrorako</a:t>
            </a:r>
            <a:endParaRPr lang="es-ES" sz="1300" spc="20" dirty="0" smtClean="0">
              <a:solidFill>
                <a:srgbClr val="3D3D3F"/>
              </a:solidFill>
              <a:latin typeface="Century Gothic"/>
            </a:endParaRPr>
          </a:p>
          <a:p>
            <a:pPr marL="262255">
              <a:lnSpc>
                <a:spcPct val="100000"/>
              </a:lnSpc>
              <a:spcBef>
                <a:spcPts val="240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20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%  (1.503.265 €)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gaitasun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digitalei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lotutako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enpleguen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 smtClean="0">
                <a:solidFill>
                  <a:srgbClr val="3D3D3F"/>
                </a:solidFill>
                <a:latin typeface="Century Gothic"/>
              </a:rPr>
              <a:t>lerrorako</a:t>
            </a:r>
            <a:endParaRPr lang="es-ES" sz="1300" spc="20" dirty="0" smtClean="0">
              <a:solidFill>
                <a:srgbClr val="3D3D3F"/>
              </a:solidFill>
              <a:latin typeface="Century Gothic"/>
            </a:endParaRPr>
          </a:p>
          <a:p>
            <a:pPr marL="262255">
              <a:lnSpc>
                <a:spcPct val="100000"/>
              </a:lnSpc>
              <a:spcBef>
                <a:spcPts val="240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60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% (4,509,796 €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), 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oro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har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,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enplegu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 </a:t>
            </a:r>
            <a:r>
              <a:rPr lang="es-ES" sz="1300" spc="20" dirty="0" err="1">
                <a:solidFill>
                  <a:srgbClr val="3D3D3F"/>
                </a:solidFill>
                <a:latin typeface="Century Gothic"/>
              </a:rPr>
              <a:t>lerrorako</a:t>
            </a:r>
            <a:endParaRPr lang="es-ES" sz="1300" spc="20" dirty="0" smtClean="0">
              <a:solidFill>
                <a:srgbClr val="3D3D3F"/>
              </a:solidFill>
              <a:latin typeface="Century Gothic"/>
            </a:endParaRPr>
          </a:p>
          <a:p>
            <a:pPr marL="262255">
              <a:lnSpc>
                <a:spcPct val="100000"/>
              </a:lnSpc>
              <a:spcBef>
                <a:spcPts val="240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</a:rPr>
              <a:t>Incremento presupuesto 2022: 6.244.148 €</a:t>
            </a: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262255"/>
            <a:r>
              <a:rPr lang="es-ES" sz="1300" b="1" spc="25" dirty="0" err="1" smtClean="0">
                <a:solidFill>
                  <a:srgbClr val="3D3D3F"/>
                </a:solidFill>
                <a:latin typeface="Century Gothic Bold"/>
                <a:cs typeface="Calibri"/>
              </a:rPr>
              <a:t>Gu</a:t>
            </a:r>
            <a:r>
              <a:rPr lang="es-ES" sz="1300" b="1" spc="25" dirty="0" err="1" smtClean="0">
                <a:solidFill>
                  <a:srgbClr val="3D3D3F"/>
                </a:solidFill>
                <a:latin typeface="Century Gothic Bold"/>
                <a:cs typeface="Calibri"/>
              </a:rPr>
              <a:t>ztira</a:t>
            </a:r>
            <a:r>
              <a:rPr sz="1300" b="1" spc="25" dirty="0" smtClean="0">
                <a:solidFill>
                  <a:srgbClr val="3D3D3F"/>
                </a:solidFill>
                <a:latin typeface="Century Gothic Bold"/>
                <a:cs typeface="Calibri"/>
              </a:rPr>
              <a:t>: </a:t>
            </a:r>
            <a:r>
              <a:rPr lang="es-ES" sz="1300" b="1" spc="25" dirty="0" smtClean="0">
                <a:solidFill>
                  <a:srgbClr val="3D3D3F"/>
                </a:solidFill>
                <a:latin typeface="Century Gothic Bold"/>
                <a:cs typeface="Calibri"/>
              </a:rPr>
              <a:t>13.760.474</a:t>
            </a:r>
            <a:r>
              <a:rPr lang="es-ES" sz="1300" spc="-9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20" dirty="0">
                <a:solidFill>
                  <a:srgbClr val="3D3D3F"/>
                </a:solidFill>
                <a:latin typeface="Century Gothic"/>
              </a:rPr>
              <a:t>€</a:t>
            </a:r>
          </a:p>
          <a:p>
            <a:pPr marL="262255">
              <a:lnSpc>
                <a:spcPct val="100000"/>
              </a:lnSpc>
            </a:pPr>
            <a:endParaRPr sz="1300" dirty="0">
              <a:latin typeface="Segoe Script"/>
              <a:cs typeface="Segoe Scrip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01076" y="3937859"/>
            <a:ext cx="882650" cy="0"/>
          </a:xfrm>
          <a:custGeom>
            <a:avLst/>
            <a:gdLst/>
            <a:ahLst/>
            <a:cxnLst/>
            <a:rect l="l" t="t" r="r" b="b"/>
            <a:pathLst>
              <a:path w="882650">
                <a:moveTo>
                  <a:pt x="0" y="0"/>
                </a:moveTo>
                <a:lnTo>
                  <a:pt x="882357" y="0"/>
                </a:lnTo>
              </a:path>
            </a:pathLst>
          </a:custGeom>
          <a:ln w="635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79706" y="3847842"/>
            <a:ext cx="247650" cy="180340"/>
          </a:xfrm>
          <a:custGeom>
            <a:avLst/>
            <a:gdLst/>
            <a:ahLst/>
            <a:cxnLst/>
            <a:rect l="l" t="t" r="r" b="b"/>
            <a:pathLst>
              <a:path w="247650" h="180339">
                <a:moveTo>
                  <a:pt x="0" y="0"/>
                </a:moveTo>
                <a:lnTo>
                  <a:pt x="0" y="180035"/>
                </a:lnTo>
                <a:lnTo>
                  <a:pt x="247370" y="90017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95376" y="3301732"/>
            <a:ext cx="4404324" cy="897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">
              <a:lnSpc>
                <a:spcPct val="100600"/>
              </a:lnSpc>
              <a:spcBef>
                <a:spcPts val="95"/>
              </a:spcBef>
            </a:pPr>
            <a:r>
              <a:rPr lang="es-ES" sz="1700" b="1" spc="-40" dirty="0">
                <a:solidFill>
                  <a:srgbClr val="20529C"/>
                </a:solidFill>
                <a:latin typeface="Century Gothic"/>
                <a:cs typeface="Century Gothic"/>
              </a:rPr>
              <a:t>LEHEN LANBIDE-ESPERIENTZIA IZATEKO PROGRAMARAKO DIRULAGUNTZA, GUZTIRA</a:t>
            </a:r>
            <a:r>
              <a:rPr sz="1700" b="1" spc="-40" dirty="0" smtClean="0">
                <a:solidFill>
                  <a:srgbClr val="20529C"/>
                </a:solidFill>
                <a:latin typeface="Century Gothic"/>
                <a:cs typeface="Century Gothic"/>
              </a:rPr>
              <a:t>:</a:t>
            </a:r>
            <a:endParaRPr sz="1700" dirty="0">
              <a:latin typeface="Century Gothic"/>
              <a:cs typeface="Century Gothic"/>
            </a:endParaRPr>
          </a:p>
          <a:p>
            <a:pPr marL="26670" algn="ctr">
              <a:lnSpc>
                <a:spcPct val="100000"/>
              </a:lnSpc>
              <a:spcBef>
                <a:spcPts val="180"/>
              </a:spcBef>
            </a:pPr>
            <a:r>
              <a:rPr lang="es-ES" sz="2150" spc="35" dirty="0" smtClean="0">
                <a:solidFill>
                  <a:srgbClr val="20529C"/>
                </a:solidFill>
                <a:latin typeface="Century Gothic"/>
                <a:cs typeface="Century Gothic"/>
              </a:rPr>
              <a:t>7.516.326 </a:t>
            </a:r>
            <a:r>
              <a:rPr lang="es-ES" sz="2150" spc="35" dirty="0" smtClean="0">
                <a:solidFill>
                  <a:srgbClr val="20529C"/>
                </a:solidFill>
                <a:latin typeface="Century Gothic"/>
              </a:rPr>
              <a:t>€</a:t>
            </a:r>
            <a:endParaRPr sz="2150" spc="35" dirty="0">
              <a:solidFill>
                <a:srgbClr val="20529C"/>
              </a:solidFill>
              <a:latin typeface="Century Gothic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  <p:pic>
        <p:nvPicPr>
          <p:cNvPr id="34" name="Picture 5" descr="OK Tira azul_oscuro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F86C4ABF-F726-DD4B-9A26-2A8DBF9E448C}"/>
              </a:ext>
            </a:extLst>
          </p:cNvPr>
          <p:cNvSpPr txBox="1">
            <a:spLocks/>
          </p:cNvSpPr>
          <p:nvPr/>
        </p:nvSpPr>
        <p:spPr>
          <a:xfrm>
            <a:off x="385797" y="2751309"/>
            <a:ext cx="5951503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Dirulaguntza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jaso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dezaketen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jarduerak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962E7-296F-314F-B070-C67F1B2AB94A}"/>
              </a:ext>
            </a:extLst>
          </p:cNvPr>
          <p:cNvSpPr/>
          <p:nvPr/>
        </p:nvSpPr>
        <p:spPr>
          <a:xfrm>
            <a:off x="317500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02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5412736" y="1909211"/>
            <a:ext cx="4518200" cy="414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eskumeneko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eginkizun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egitea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helburu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Ezingo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dituzte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entitate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kontratatzaileetan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aurrekontu-zuzkidura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egiturazko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plazak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zerrendan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plantillan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giza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baliabideak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antolatzeko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tresna baten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barruan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sartuta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egon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langabeen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lanbide-heziketa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-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praktika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sustatuko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pertsonek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lanbideari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informazioa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orientazioa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dezaten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balioko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lan-arriskuen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prebentzioari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dituzte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Gainera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gaitasun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digitalei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lotutako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neurriak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garatuko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Kontratuek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Estatutuaren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11. </a:t>
            </a: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ezarritakoa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8468" y="1928963"/>
            <a:ext cx="4371445" cy="41165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10 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eta 12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lanbide-praktika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lortzeko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prestakuntza-kontratuak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Lanbide-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EEZn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enplegu-eskatzaile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EAEn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bizi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gazte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langabeek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lanbide-esperientziak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gaitasun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trebetasun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sozialak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profesionalak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garatzea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ahalbidetzeko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Hasiera</a:t>
            </a:r>
            <a:r>
              <a:rPr lang="es-ES" sz="13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ematea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2023ko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abenduaren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31n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beranduenez</a:t>
            </a:r>
            <a:r>
              <a:rPr lang="es-ES" sz="13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35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Lanaldi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osoa</a:t>
            </a:r>
            <a:r>
              <a:rPr lang="es-ES" sz="13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35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prestakuntza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akademikoaren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eta/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profesionalaren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araberako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lanpostuak</a:t>
            </a:r>
            <a:r>
              <a:rPr lang="es-ES" sz="13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35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Contrat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@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sistemaren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komunikatzea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hasten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direnetik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15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egun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balioduneko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epean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adierazita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: “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Administrazio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publikoetan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lanbide-esperientzia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izateko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programa.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Suspertze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erresilientzia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mekanismoa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”.</a:t>
            </a:r>
            <a:endParaRPr lang="es-ES" sz="1300" spc="-35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2" name="object 30"/>
          <p:cNvSpPr txBox="1"/>
          <p:nvPr/>
        </p:nvSpPr>
        <p:spPr>
          <a:xfrm>
            <a:off x="769742" y="625770"/>
            <a:ext cx="6177158" cy="843821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780"/>
              </a:spcBef>
            </a:pPr>
            <a:r>
              <a:rPr lang="es-ES" sz="30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Gazteekin</a:t>
            </a:r>
            <a:r>
              <a:rPr lang="es-ES" sz="30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0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egindako</a:t>
            </a:r>
            <a:r>
              <a:rPr lang="es-ES" sz="30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0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praktikaldiko-kontratuak</a:t>
            </a:r>
            <a:endParaRPr sz="3000" dirty="0">
              <a:latin typeface="Century Gothic"/>
              <a:cs typeface="Century Gothic"/>
            </a:endParaRPr>
          </a:p>
        </p:txBody>
      </p:sp>
      <p:sp>
        <p:nvSpPr>
          <p:cNvPr id="50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>
                <a:latin typeface="Century Gothic"/>
                <a:cs typeface="Calibri"/>
              </a:rPr>
              <a:t>6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2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3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4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5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6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7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8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9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0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1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3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4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65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6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7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8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69" name="Imagen 6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  <p:pic>
        <p:nvPicPr>
          <p:cNvPr id="26" name="Picture 5" descr="OK Tira azul_oscuro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BBC63293-A1FE-A74B-8632-3024BA9EF3F3}"/>
              </a:ext>
            </a:extLst>
          </p:cNvPr>
          <p:cNvSpPr txBox="1">
            <a:spLocks/>
          </p:cNvSpPr>
          <p:nvPr/>
        </p:nvSpPr>
        <p:spPr>
          <a:xfrm>
            <a:off x="393701" y="2867025"/>
            <a:ext cx="59436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Erakunde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onuradunak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DCC24A9-7666-1A40-9772-911B18A10263}"/>
              </a:ext>
            </a:extLst>
          </p:cNvPr>
          <p:cNvSpPr/>
          <p:nvPr/>
        </p:nvSpPr>
        <p:spPr>
          <a:xfrm>
            <a:off x="325403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03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769743" y="350918"/>
            <a:ext cx="86918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0"/>
              </a:spcBef>
            </a:pP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Euskal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Autonomia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Erkidegoko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Administrazio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Orokorra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foru-aldundiak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Euskal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Autonomia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Erkidegoko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mankomunitateak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kuadrillak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udalerriak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;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baita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aurrekoen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mendeko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edo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haiei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lotutako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erakundeak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gainerako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entitateak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ere,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autonomia-erkidegoko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tokiko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sektore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publiko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instituzionala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osatzen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dutenak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Estatuko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Autonomia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Erkidegoko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Tokiko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Sektore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Publikoko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Entitateen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Inbentarioan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inskribatuta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daudenak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.</a:t>
            </a:r>
            <a:endParaRPr lang="es-ES" sz="1500" dirty="0">
              <a:latin typeface="Century Gothic"/>
              <a:cs typeface="Century Gothic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28081" y="1891831"/>
            <a:ext cx="869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Sektore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Publikoko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Inbentarioa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kontsultatzeko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: </a:t>
            </a:r>
            <a:r>
              <a:rPr lang="es-ES" sz="1600" spc="-70" dirty="0" smtClean="0">
                <a:solidFill>
                  <a:srgbClr val="004594"/>
                </a:solidFill>
                <a:latin typeface="Century Gothic"/>
                <a:cs typeface="Century Gothic"/>
                <a:hlinkClick r:id="rId2" tooltip="https://www.pap.hacienda.gob.es/invente2/pagLocalizadorGeografico.aspx"/>
              </a:rPr>
              <a:t>https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  <a:hlinkClick r:id="rId2" tooltip="https://www.pap.hacienda.gob.es/invente2/pagLocalizadorGeografico.aspx"/>
              </a:rPr>
              <a:t>://www.pap.hacienda.gob.es/invente2/pagLocalizadorGeografico.aspx</a:t>
            </a:r>
            <a:endParaRPr lang="es-ES" sz="1600" spc="-70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Localizador sobre: Comunidades autónomas</a:t>
            </a:r>
          </a:p>
          <a:p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Comunidad autónoma: País </a:t>
            </a:r>
            <a:r>
              <a:rPr lang="es-ES" sz="1600" spc="-70" dirty="0" smtClean="0">
                <a:solidFill>
                  <a:srgbClr val="004594"/>
                </a:solidFill>
                <a:latin typeface="Century Gothic"/>
                <a:cs typeface="Century Gothic"/>
              </a:rPr>
              <a:t>Vasco</a:t>
            </a:r>
            <a:endParaRPr lang="es-ES" sz="1600" spc="-70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>
                <a:latin typeface="Century Gothic"/>
                <a:cs typeface="Calibri"/>
              </a:rPr>
              <a:t>8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9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1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2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3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44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50" name="Rectángulo 49"/>
          <p:cNvSpPr/>
          <p:nvPr/>
        </p:nvSpPr>
        <p:spPr>
          <a:xfrm>
            <a:off x="785645" y="3521002"/>
            <a:ext cx="86904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Dirulaguntza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>
                <a:latin typeface="Century Gothic"/>
                <a:cs typeface="Century Gothic"/>
              </a:rPr>
              <a:t>3 </a:t>
            </a:r>
            <a:r>
              <a:rPr lang="es-ES" sz="1300" spc="-70" dirty="0" err="1">
                <a:latin typeface="Century Gothic"/>
                <a:cs typeface="Century Gothic"/>
              </a:rPr>
              <a:t>kontrataziotarako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eskatzen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gutxienez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haietako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batek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enplegu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berdeari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edo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gaitasun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digitalei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lotuta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egon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beharko</a:t>
            </a:r>
            <a:r>
              <a:rPr lang="es-ES" sz="1300" spc="-70" dirty="0">
                <a:latin typeface="Century Gothic"/>
                <a:cs typeface="Century Gothic"/>
              </a:rPr>
              <a:t> du.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Lau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kontrataziotarako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eskatzen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gutxienez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haietako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enplegu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berdeari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lotuta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egongo</a:t>
            </a:r>
            <a:r>
              <a:rPr lang="es-ES" sz="1300" spc="-70" dirty="0">
                <a:latin typeface="Century Gothic"/>
                <a:cs typeface="Century Gothic"/>
              </a:rPr>
              <a:t> da, eta </a:t>
            </a:r>
            <a:r>
              <a:rPr lang="es-ES" sz="1300" spc="-70" dirty="0" err="1">
                <a:latin typeface="Century Gothic"/>
                <a:cs typeface="Century Gothic"/>
              </a:rPr>
              <a:t>beste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gaitasun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digitalen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arloko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enpleguari</a:t>
            </a:r>
            <a:r>
              <a:rPr lang="es-ES" sz="1300" spc="-70" dirty="0">
                <a:latin typeface="Century Gothic"/>
                <a:cs typeface="Century Gothic"/>
              </a:rPr>
              <a:t>.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Dirulaguntza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bost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kontrataziorako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edo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gehiagorako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eskatzen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kontratazioen</a:t>
            </a:r>
            <a:r>
              <a:rPr lang="es-ES" sz="1300" spc="-70" dirty="0">
                <a:latin typeface="Century Gothic"/>
                <a:cs typeface="Century Gothic"/>
              </a:rPr>
              <a:t> % 20, </a:t>
            </a:r>
            <a:r>
              <a:rPr lang="es-ES" sz="1300" spc="-70" dirty="0" err="1">
                <a:latin typeface="Century Gothic"/>
                <a:cs typeface="Century Gothic"/>
              </a:rPr>
              <a:t>gutxienez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enplegu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berdeari</a:t>
            </a:r>
            <a:r>
              <a:rPr lang="es-ES" sz="1300" spc="-70" dirty="0">
                <a:latin typeface="Century Gothic"/>
                <a:cs typeface="Century Gothic"/>
              </a:rPr>
              <a:t> eta % 20 </a:t>
            </a:r>
            <a:r>
              <a:rPr lang="es-ES" sz="1300" spc="-70" dirty="0" err="1">
                <a:latin typeface="Century Gothic"/>
                <a:cs typeface="Century Gothic"/>
              </a:rPr>
              <a:t>gaitasun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digitalei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lotuta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egongo</a:t>
            </a:r>
            <a:r>
              <a:rPr lang="es-ES" sz="1300" spc="-70" dirty="0">
                <a:latin typeface="Century Gothic"/>
                <a:cs typeface="Century Gothic"/>
              </a:rPr>
              <a:t> da.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Ehuneko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horiek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aplikatuta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dezimalak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dituen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zifra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ateratzen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</a:t>
            </a:r>
            <a:r>
              <a:rPr lang="es-ES" sz="1300" spc="-70" dirty="0">
                <a:latin typeface="Century Gothic"/>
                <a:cs typeface="Century Gothic"/>
              </a:rPr>
              <a:t> eta </a:t>
            </a:r>
            <a:r>
              <a:rPr lang="es-ES" sz="1300" spc="-70" dirty="0" err="1">
                <a:latin typeface="Century Gothic"/>
                <a:cs typeface="Century Gothic"/>
              </a:rPr>
              <a:t>digitua</a:t>
            </a:r>
            <a:r>
              <a:rPr lang="es-ES" sz="1300" spc="-70" dirty="0">
                <a:latin typeface="Century Gothic"/>
                <a:cs typeface="Century Gothic"/>
              </a:rPr>
              <a:t> 5 </a:t>
            </a:r>
            <a:r>
              <a:rPr lang="es-ES" sz="1300" spc="-70" dirty="0" err="1">
                <a:latin typeface="Century Gothic"/>
                <a:cs typeface="Century Gothic"/>
              </a:rPr>
              <a:t>edo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hortik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gorakoa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goiko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zenbaki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osoa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hartuko</a:t>
            </a:r>
            <a:r>
              <a:rPr lang="es-ES" sz="1300" spc="-70" dirty="0">
                <a:latin typeface="Century Gothic"/>
                <a:cs typeface="Century Gothic"/>
              </a:rPr>
              <a:t> da.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Erakunde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batek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eskaera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bat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baino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gehiago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aurkezten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badu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betebehar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horiek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betetzearen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ondorioetarako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kontratazioen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kopuru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osoa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hartuko</a:t>
            </a:r>
            <a:r>
              <a:rPr lang="es-ES" sz="1300" spc="-70" dirty="0">
                <a:latin typeface="Century Gothic"/>
                <a:cs typeface="Century Gothic"/>
              </a:rPr>
              <a:t> da </a:t>
            </a:r>
            <a:r>
              <a:rPr lang="es-ES" sz="1300" spc="-70" dirty="0" err="1">
                <a:latin typeface="Century Gothic"/>
                <a:cs typeface="Century Gothic"/>
              </a:rPr>
              <a:t>aintzat</a:t>
            </a:r>
            <a:r>
              <a:rPr lang="es-ES" sz="1300" spc="-70" dirty="0">
                <a:latin typeface="Century Gothic"/>
                <a:cs typeface="Century Gothic"/>
              </a:rPr>
              <a:t>.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es-ES" sz="1300" spc="-70" dirty="0" err="1" smtClean="0">
                <a:latin typeface="Century Gothic"/>
                <a:cs typeface="Century Gothic"/>
              </a:rPr>
              <a:t>Erakundearen</a:t>
            </a:r>
            <a:r>
              <a:rPr lang="es-ES" sz="1300" spc="-70" dirty="0" smtClean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jarduera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ekonomia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berdearekin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edo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digitalarekin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lotuta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badago</a:t>
            </a:r>
            <a:r>
              <a:rPr lang="es-ES" sz="1300" spc="-70" dirty="0">
                <a:latin typeface="Century Gothic"/>
                <a:cs typeface="Century Gothic"/>
              </a:rPr>
              <a:t>, </a:t>
            </a:r>
            <a:r>
              <a:rPr lang="es-ES" sz="1300" spc="-70" dirty="0" err="1">
                <a:latin typeface="Century Gothic"/>
                <a:cs typeface="Century Gothic"/>
              </a:rPr>
              <a:t>kontratazio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guztiak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enplegu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berdekoak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edo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gaitasun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digitalen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arlokoak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direla</a:t>
            </a:r>
            <a:r>
              <a:rPr lang="es-ES" sz="1300" spc="-70" dirty="0"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latin typeface="Century Gothic"/>
                <a:cs typeface="Century Gothic"/>
              </a:rPr>
              <a:t>ulertuko</a:t>
            </a:r>
            <a:r>
              <a:rPr lang="es-ES" sz="1300" spc="-70" dirty="0">
                <a:latin typeface="Century Gothic"/>
                <a:cs typeface="Century Gothic"/>
              </a:rPr>
              <a:t> da.</a:t>
            </a:r>
          </a:p>
        </p:txBody>
      </p:sp>
      <p:sp>
        <p:nvSpPr>
          <p:cNvPr id="51" name="object 27"/>
          <p:cNvSpPr txBox="1"/>
          <p:nvPr/>
        </p:nvSpPr>
        <p:spPr>
          <a:xfrm>
            <a:off x="855889" y="3057747"/>
            <a:ext cx="80345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Etiketatze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berde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digitalaren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betebeharrak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betetzea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27" name="Picture 5" descr="OK Tira azul_oscur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n 2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1049299" y="1760348"/>
            <a:ext cx="83756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5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Zerga-betebeharrak</a:t>
            </a:r>
            <a:r>
              <a:rPr lang="es-ES"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eta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Segurantzakoak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9299" y="2204975"/>
            <a:ext cx="79787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5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9299" y="2649602"/>
            <a:ext cx="84582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500" spc="-8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Zigor</a:t>
            </a:r>
            <a:r>
              <a:rPr lang="es-ES" sz="1500" spc="-85" dirty="0" smtClean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administrazio-arloan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publikoak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lortzeko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aukera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galtzeko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zigorrik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ezgaitzen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legezko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debekurik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Berdintasunerako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otsailaren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18ko 4/2005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benetako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berdintasunerako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martxoaren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30eko 3/2007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Organikoaren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sexu-diskriminazioarengatik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gertatutakoak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barne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1300" y="854678"/>
            <a:ext cx="700785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onuradunek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bete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beharreko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baldintza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orokorrak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1300" y="1716431"/>
            <a:ext cx="249554" cy="12217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15"/>
              </a:spcBef>
            </a:pPr>
            <a:r>
              <a:rPr sz="1750" spc="-75" dirty="0" smtClean="0">
                <a:solidFill>
                  <a:srgbClr val="004594"/>
                </a:solidFill>
                <a:latin typeface="Century Gothic"/>
                <a:cs typeface="Century Gothic"/>
              </a:rPr>
              <a:t>a</a:t>
            </a:r>
            <a:r>
              <a:rPr sz="1750" spc="-75" dirty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endParaRPr sz="1750" dirty="0">
              <a:latin typeface="Century Gothic"/>
              <a:cs typeface="Century Gothic"/>
            </a:endParaRPr>
          </a:p>
          <a:p>
            <a:pPr marL="48260">
              <a:lnSpc>
                <a:spcPct val="100000"/>
              </a:lnSpc>
              <a:spcBef>
                <a:spcPts val="1585"/>
              </a:spcBef>
            </a:pPr>
            <a:r>
              <a:rPr sz="1750" spc="-105" dirty="0">
                <a:solidFill>
                  <a:srgbClr val="004594"/>
                </a:solidFill>
                <a:latin typeface="Century Gothic"/>
                <a:cs typeface="Century Gothic"/>
              </a:rPr>
              <a:t>b.</a:t>
            </a:r>
            <a:endParaRPr sz="1750" dirty="0">
              <a:latin typeface="Century Gothic"/>
              <a:cs typeface="Century Gothic"/>
            </a:endParaRPr>
          </a:p>
          <a:p>
            <a:pPr marL="48260">
              <a:lnSpc>
                <a:spcPct val="100000"/>
              </a:lnSpc>
              <a:spcBef>
                <a:spcPts val="1515"/>
              </a:spcBef>
            </a:pPr>
            <a:r>
              <a:rPr sz="1750" spc="-100" dirty="0">
                <a:solidFill>
                  <a:srgbClr val="004594"/>
                </a:solidFill>
                <a:latin typeface="Century Gothic"/>
                <a:cs typeface="Century Gothic"/>
              </a:rPr>
              <a:t>c.</a:t>
            </a:r>
            <a:endParaRPr sz="175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7291" y="4179433"/>
            <a:ext cx="8632190" cy="491673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4330" marR="5080" indent="-342265">
              <a:lnSpc>
                <a:spcPts val="1770"/>
              </a:lnSpc>
              <a:spcBef>
                <a:spcPts val="185"/>
              </a:spcBef>
              <a:tabLst>
                <a:tab pos="354330" algn="l"/>
              </a:tabLst>
            </a:pPr>
            <a:r>
              <a:rPr lang="es-ES"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d</a:t>
            </a:r>
            <a:r>
              <a:rPr sz="1750" spc="-65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r>
              <a:rPr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	</a:t>
            </a:r>
            <a:r>
              <a:rPr lang="es-ES" sz="2250" spc="-127" baseline="1851" dirty="0" smtClean="0">
                <a:solidFill>
                  <a:srgbClr val="3D3D3F"/>
                </a:solidFill>
                <a:latin typeface="Century Gothic"/>
                <a:cs typeface="Century Gothic"/>
              </a:rPr>
              <a:t>Ez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azaroaren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17ko 38/2003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13an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eskuratzeari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dagokionez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ezein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debeku-egoeratan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33" name="object 30"/>
          <p:cNvSpPr txBox="1"/>
          <p:nvPr/>
        </p:nvSpPr>
        <p:spPr>
          <a:xfrm>
            <a:off x="687291" y="4970043"/>
            <a:ext cx="8632190" cy="491673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4330" marR="5080" indent="-342265">
              <a:lnSpc>
                <a:spcPts val="1770"/>
              </a:lnSpc>
              <a:spcBef>
                <a:spcPts val="185"/>
              </a:spcBef>
              <a:tabLst>
                <a:tab pos="354330" algn="l"/>
              </a:tabLst>
            </a:pPr>
            <a:r>
              <a:rPr lang="es-ES"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e</a:t>
            </a:r>
            <a:r>
              <a:rPr sz="1750" spc="-65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r>
              <a:rPr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	</a:t>
            </a:r>
            <a:r>
              <a:rPr lang="es-ES" sz="2250" spc="-127" baseline="1851" dirty="0" smtClean="0">
                <a:solidFill>
                  <a:srgbClr val="3D3D3F"/>
                </a:solidFill>
                <a:latin typeface="Century Gothic"/>
                <a:cs typeface="Century Gothic"/>
              </a:rPr>
              <a:t>«</a:t>
            </a:r>
            <a:r>
              <a:rPr lang="es-ES" sz="2250" spc="-127" baseline="1851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Ingurumenari</a:t>
            </a:r>
            <a:r>
              <a:rPr lang="es-ES" sz="2250" spc="-127" baseline="1851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kalte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esanguratsurik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eragiteko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»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(«do no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significant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harm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–DNSH»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) eta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etiketatze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klimatiko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digitala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erabat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dituztela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bermatzea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2250" spc="-127" baseline="1851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4" name="object 30"/>
          <p:cNvSpPr txBox="1"/>
          <p:nvPr/>
        </p:nvSpPr>
        <p:spPr>
          <a:xfrm>
            <a:off x="687290" y="5533562"/>
            <a:ext cx="9079009" cy="48538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4330" marR="5080" indent="-342265">
              <a:lnSpc>
                <a:spcPts val="1770"/>
              </a:lnSpc>
              <a:spcBef>
                <a:spcPts val="185"/>
              </a:spcBef>
              <a:tabLst>
                <a:tab pos="354330" algn="l"/>
              </a:tabLst>
            </a:pPr>
            <a:r>
              <a:rPr lang="es-ES"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 f</a:t>
            </a:r>
            <a:r>
              <a:rPr sz="1750" spc="-65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r>
              <a:rPr lang="es-ES" sz="1750" spc="-65" dirty="0" smtClean="0">
                <a:solidFill>
                  <a:srgbClr val="004594"/>
                </a:solidFill>
                <a:latin typeface="Century Gothic"/>
                <a:cs typeface="Century Gothic"/>
              </a:rPr>
              <a:t>  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Kontrol-eskumenak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bermatzeko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beharrezkoak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eskubideak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sarbideak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konpromisoa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hartzea</a:t>
            </a:r>
            <a:endParaRPr sz="2250" spc="-127" baseline="1851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5" name="object 2"/>
          <p:cNvSpPr txBox="1"/>
          <p:nvPr/>
        </p:nvSpPr>
        <p:spPr>
          <a:xfrm>
            <a:off x="7581454" y="6976163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Lehen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lanbide-esperientzia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 smtClean="0">
                <a:solidFill>
                  <a:srgbClr val="004594"/>
                </a:solidFill>
                <a:latin typeface="Century Gothic Bold"/>
                <a:cs typeface="Calibri"/>
              </a:rPr>
              <a:t>izateko</a:t>
            </a:r>
            <a:r>
              <a:rPr lang="es-ES" sz="1000" b="1" spc="-20" dirty="0" smtClean="0">
                <a:solidFill>
                  <a:srgbClr val="004594"/>
                </a:solidFill>
                <a:latin typeface="Century Gothic Bold"/>
                <a:cs typeface="Calibri"/>
              </a:rPr>
              <a:t> programa 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>
                <a:latin typeface="Century Gothic"/>
                <a:cs typeface="Calibri"/>
              </a:rPr>
              <a:t>9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6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7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8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9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0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1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2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3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4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5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6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7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8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9" name="object 16"/>
          <p:cNvSpPr txBox="1"/>
          <p:nvPr/>
        </p:nvSpPr>
        <p:spPr>
          <a:xfrm>
            <a:off x="2861074" y="6985140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50" name="object 17"/>
          <p:cNvSpPr/>
          <p:nvPr/>
        </p:nvSpPr>
        <p:spPr>
          <a:xfrm>
            <a:off x="4692841" y="7021690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1" name="object 18"/>
          <p:cNvSpPr/>
          <p:nvPr/>
        </p:nvSpPr>
        <p:spPr>
          <a:xfrm>
            <a:off x="4512936" y="7021693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2" name="object 19"/>
          <p:cNvSpPr/>
          <p:nvPr/>
        </p:nvSpPr>
        <p:spPr>
          <a:xfrm>
            <a:off x="4873167" y="7021696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3" name="object 22"/>
          <p:cNvSpPr txBox="1"/>
          <p:nvPr/>
        </p:nvSpPr>
        <p:spPr>
          <a:xfrm>
            <a:off x="2002056" y="7016817"/>
            <a:ext cx="764352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54" name="Imagen 5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0" b="10108"/>
          <a:stretch/>
        </p:blipFill>
        <p:spPr>
          <a:xfrm>
            <a:off x="6448930" y="6535140"/>
            <a:ext cx="1115148" cy="900000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2" b="35491"/>
          <a:stretch/>
        </p:blipFill>
        <p:spPr>
          <a:xfrm>
            <a:off x="5108321" y="6832805"/>
            <a:ext cx="1503277" cy="360000"/>
          </a:xfrm>
          <a:prstGeom prst="rect">
            <a:avLst/>
          </a:prstGeom>
        </p:spPr>
      </p:pic>
      <p:pic>
        <p:nvPicPr>
          <p:cNvPr id="31" name="Picture 5" descr="OK Tira azul_oscuro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</TotalTime>
  <Words>3046</Words>
  <Application>Microsoft Office PowerPoint</Application>
  <PresentationFormat>Personalizado</PresentationFormat>
  <Paragraphs>255</Paragraphs>
  <Slides>29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 Black</vt:lpstr>
      <vt:lpstr>Calibri</vt:lpstr>
      <vt:lpstr>Century Gothic</vt:lpstr>
      <vt:lpstr>Century Gothic Bold</vt:lpstr>
      <vt:lpstr>Segoe Script</vt:lpstr>
      <vt:lpstr>Symbol</vt:lpstr>
      <vt:lpstr>Times New Roman</vt:lpstr>
      <vt:lpstr>Verdana</vt:lpstr>
      <vt:lpstr>Office Theme</vt:lpstr>
      <vt:lpstr>Presentación de PowerPoint</vt:lpstr>
      <vt:lpstr>Presentación de PowerPoint</vt:lpstr>
      <vt:lpstr>Presentación de PowerPoint</vt:lpstr>
      <vt:lpstr>Baliabide ekonomikoak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Lan-eskaintzen kudeaketa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Dirulaguntza eskatzeko epeak</vt:lpstr>
      <vt:lpstr>Presentación de PowerPoint</vt:lpstr>
      <vt:lpstr>Aurrez egindako ordainketa bakarra</vt:lpstr>
      <vt:lpstr>Justifikazioa eta azken likidazioa</vt:lpstr>
      <vt:lpstr>Presentación de PowerPoint</vt:lpstr>
      <vt:lpstr>Prozedura eta izapidetzea</vt:lpstr>
      <vt:lpstr>Presentación de PowerPoint</vt:lpstr>
      <vt:lpstr>Ez-betetzea</vt:lpstr>
      <vt:lpstr>Lan Aktibazioko Zuzendaritza Dirección de Activación Laboral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Zarandona De La Torre, Koldo</dc:creator>
  <cp:lastModifiedBy>Prieto Ibarrondo, Itziar</cp:lastModifiedBy>
  <cp:revision>250</cp:revision>
  <dcterms:created xsi:type="dcterms:W3CDTF">2019-06-24T14:44:08Z</dcterms:created>
  <dcterms:modified xsi:type="dcterms:W3CDTF">2022-07-01T09:49:43Z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2019-05-31T00:00:00Z</vt:filetime>
  </property>
  <property fmtid="{D5CDD505-2E9C-101B-9397-08002B2CF9AE}" pid="3" name="Creator">
    <vt:lpwstr>Adobe InDesign CS5.5 (7.5.1)</vt:lpwstr>
  </property>
  <property fmtid="{D5CDD505-2E9C-101B-9397-08002B2CF9AE}" pid="4" name="LastSaved">
    <vt:filetime>2019-06-24T00:00:00Z</vt:filetime>
  </property>
</Properties>
</file>